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Lst>
  <p:sldSz cy="6858000" cx="12192000"/>
  <p:notesSz cx="6858000" cy="9144000"/>
  <p:embeddedFontLst>
    <p:embeddedFont>
      <p:font typeface="Nunito"/>
      <p:regular r:id="rId88"/>
      <p:bold r:id="rId89"/>
      <p:italic r:id="rId90"/>
      <p:boldItalic r:id="rId91"/>
    </p:embeddedFont>
    <p:embeddedFont>
      <p:font typeface="Open Sans"/>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6" roundtripDataSignature="AMtx7min2mGtWTw6mNSoCkoXfDYVw49x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font" Target="fonts/Nunito-regular.fntdata"/><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Nunito-bold.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OpenSans-boldItalic.fntdata"/><Relationship Id="rId50" Type="http://schemas.openxmlformats.org/officeDocument/2006/relationships/slide" Target="slides/slide46.xml"/><Relationship Id="rId94" Type="http://schemas.openxmlformats.org/officeDocument/2006/relationships/font" Target="fonts/OpenSans-italic.fntdata"/><Relationship Id="rId53" Type="http://schemas.openxmlformats.org/officeDocument/2006/relationships/slide" Target="slides/slide49.xml"/><Relationship Id="rId52" Type="http://schemas.openxmlformats.org/officeDocument/2006/relationships/slide" Target="slides/slide48.xml"/><Relationship Id="rId96" Type="http://customschemas.google.com/relationships/presentationmetadata" Target="metadata"/><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Nunito-boldItalic.fntdata"/><Relationship Id="rId90" Type="http://schemas.openxmlformats.org/officeDocument/2006/relationships/font" Target="fonts/Nunito-italic.fntdata"/><Relationship Id="rId93" Type="http://schemas.openxmlformats.org/officeDocument/2006/relationships/font" Target="fonts/OpenSans-bold.fntdata"/><Relationship Id="rId92" Type="http://schemas.openxmlformats.org/officeDocument/2006/relationships/font" Target="fonts/OpenSans-regular.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2a2ca50e53_4_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 name="Google Shape;75;g22a2ca50e53_4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GB" sz="1300">
                <a:solidFill>
                  <a:srgbClr val="273239"/>
                </a:solidFill>
                <a:highlight>
                  <a:srgbClr val="FFFFFF"/>
                </a:highlight>
                <a:latin typeface="Nunito"/>
                <a:ea typeface="Nunito"/>
                <a:cs typeface="Nunito"/>
                <a:sym typeface="Nunito"/>
              </a:rPr>
              <a:t>Concurrency:</a:t>
            </a:r>
            <a:r>
              <a:rPr lang="en-GB" sz="1300">
                <a:solidFill>
                  <a:srgbClr val="273239"/>
                </a:solidFill>
                <a:highlight>
                  <a:srgbClr val="FFFFFF"/>
                </a:highlight>
                <a:latin typeface="Nunito"/>
                <a:ea typeface="Nunito"/>
                <a:cs typeface="Nunito"/>
                <a:sym typeface="Nunito"/>
              </a:rPr>
              <a:t> </a:t>
            </a:r>
            <a:endParaRPr sz="1300">
              <a:solidFill>
                <a:srgbClr val="273239"/>
              </a:solidFill>
              <a:highlight>
                <a:srgbClr val="FFFFFF"/>
              </a:highlight>
              <a:latin typeface="Nunito"/>
              <a:ea typeface="Nunito"/>
              <a:cs typeface="Nunito"/>
              <a:sym typeface="Nunito"/>
            </a:endParaRPr>
          </a:p>
          <a:p>
            <a:pPr indent="0" lvl="0" marL="0" rtl="0" algn="l">
              <a:lnSpc>
                <a:spcPct val="100000"/>
              </a:lnSpc>
              <a:spcBef>
                <a:spcPts val="0"/>
              </a:spcBef>
              <a:spcAft>
                <a:spcPts val="0"/>
              </a:spcAft>
              <a:buClr>
                <a:schemeClr val="dk1"/>
              </a:buClr>
              <a:buSzPts val="1100"/>
              <a:buFont typeface="Arial"/>
              <a:buNone/>
            </a:pPr>
            <a:r>
              <a:rPr lang="en-GB" sz="1300">
                <a:solidFill>
                  <a:srgbClr val="273239"/>
                </a:solidFill>
                <a:highlight>
                  <a:srgbClr val="FFFFFF"/>
                </a:highlight>
                <a:latin typeface="Nunito"/>
                <a:ea typeface="Nunito"/>
                <a:cs typeface="Nunito"/>
                <a:sym typeface="Nunito"/>
              </a:rPr>
              <a:t>Concurrency relates to an application that is processing more than one task at the same time. Concurrency is an approach that is used for decreasing the response time of the system by using the single processing unit. Concurrency is creates the illusion of parallelism, however actually the chunks of a task aren’t parallelly processed, but inside the application, there are more than one task is being processed at a time. It doesn’t fully end one task before it begins ensuing. </a:t>
            </a:r>
            <a:endParaRPr sz="1300">
              <a:solidFill>
                <a:srgbClr val="273239"/>
              </a:solidFill>
              <a:highlight>
                <a:srgbClr val="FFFFFF"/>
              </a:highlight>
              <a:latin typeface="Nunito"/>
              <a:ea typeface="Nunito"/>
              <a:cs typeface="Nunito"/>
              <a:sym typeface="Nunito"/>
            </a:endParaRPr>
          </a:p>
          <a:p>
            <a:pPr indent="0" lvl="0" marL="0" rtl="0" algn="l">
              <a:lnSpc>
                <a:spcPct val="100000"/>
              </a:lnSpc>
              <a:spcBef>
                <a:spcPts val="0"/>
              </a:spcBef>
              <a:spcAft>
                <a:spcPts val="0"/>
              </a:spcAft>
              <a:buSzPts val="1400"/>
              <a:buNone/>
            </a:pPr>
            <a:r>
              <a:rPr lang="en-GB" sz="1300">
                <a:solidFill>
                  <a:srgbClr val="273239"/>
                </a:solidFill>
                <a:highlight>
                  <a:srgbClr val="FFFFFF"/>
                </a:highlight>
                <a:latin typeface="Nunito"/>
                <a:ea typeface="Nunito"/>
                <a:cs typeface="Nunito"/>
                <a:sym typeface="Nunito"/>
              </a:rPr>
              <a:t>Concurrency is achieved through the interleaving operation of processes on the central processing unit(CPU) or in other words by the context switching. that’s rationale it’s like parallel processing. It increases the amount of work finished at a time. </a:t>
            </a:r>
            <a:endParaRPr sz="1300">
              <a:solidFill>
                <a:srgbClr val="273239"/>
              </a:solidFill>
              <a:highlight>
                <a:srgbClr val="FFFFFF"/>
              </a:highlight>
              <a:latin typeface="Nunito"/>
              <a:ea typeface="Nunito"/>
              <a:cs typeface="Nunito"/>
              <a:sym typeface="Nunito"/>
            </a:endParaRPr>
          </a:p>
          <a:p>
            <a:pPr indent="0" lvl="0" marL="0" rtl="0" algn="l">
              <a:lnSpc>
                <a:spcPct val="100000"/>
              </a:lnSpc>
              <a:spcBef>
                <a:spcPts val="0"/>
              </a:spcBef>
              <a:spcAft>
                <a:spcPts val="0"/>
              </a:spcAft>
              <a:buSzPts val="1400"/>
              <a:buNone/>
            </a:pPr>
            <a:r>
              <a:t/>
            </a:r>
            <a:endParaRPr sz="1300">
              <a:solidFill>
                <a:srgbClr val="273239"/>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b="1" lang="en-GB" sz="1300">
                <a:solidFill>
                  <a:srgbClr val="273239"/>
                </a:solidFill>
                <a:highlight>
                  <a:srgbClr val="FFFFFF"/>
                </a:highlight>
                <a:latin typeface="Nunito"/>
                <a:ea typeface="Nunito"/>
                <a:cs typeface="Nunito"/>
                <a:sym typeface="Nunito"/>
              </a:rPr>
              <a:t>Parallelism:</a:t>
            </a:r>
            <a:r>
              <a:rPr lang="en-GB" sz="1300">
                <a:solidFill>
                  <a:srgbClr val="273239"/>
                </a:solidFill>
                <a:highlight>
                  <a:srgbClr val="FFFFFF"/>
                </a:highlight>
                <a:latin typeface="Nunito"/>
                <a:ea typeface="Nunito"/>
                <a:cs typeface="Nunito"/>
                <a:sym typeface="Nunito"/>
              </a:rPr>
              <a:t> </a:t>
            </a:r>
            <a:br>
              <a:rPr lang="en-GB" sz="1300">
                <a:solidFill>
                  <a:srgbClr val="273239"/>
                </a:solidFill>
                <a:highlight>
                  <a:srgbClr val="FFFFFF"/>
                </a:highlight>
                <a:latin typeface="Nunito"/>
                <a:ea typeface="Nunito"/>
                <a:cs typeface="Nunito"/>
                <a:sym typeface="Nunito"/>
              </a:rPr>
            </a:br>
            <a:r>
              <a:rPr lang="en-GB" sz="1300">
                <a:solidFill>
                  <a:srgbClr val="273239"/>
                </a:solidFill>
                <a:highlight>
                  <a:srgbClr val="FFFFFF"/>
                </a:highlight>
                <a:latin typeface="Nunito"/>
                <a:ea typeface="Nunito"/>
                <a:cs typeface="Nunito"/>
                <a:sym typeface="Nunito"/>
              </a:rPr>
              <a:t>Parallelism is related to an application where  tasks are divided into smaller sub-tasks that are processed seemingly simultaneously or parallel. It is used to increase the throughput and computational speed of the system by using multiple processors. It enables single sequential CPUs to do lot of things “seemingly” simultaneously. </a:t>
            </a:r>
            <a:endParaRPr sz="1300">
              <a:solidFill>
                <a:srgbClr val="273239"/>
              </a:solidFill>
              <a:highlight>
                <a:srgbClr val="FFFFFF"/>
              </a:highlight>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rPr lang="en-GB" sz="1300">
                <a:solidFill>
                  <a:srgbClr val="273239"/>
                </a:solidFill>
                <a:highlight>
                  <a:srgbClr val="FFFFFF"/>
                </a:highlight>
                <a:latin typeface="Nunito"/>
                <a:ea typeface="Nunito"/>
                <a:cs typeface="Nunito"/>
                <a:sym typeface="Nunito"/>
              </a:rPr>
              <a:t>Parallelism leads to overlapping of central processing units and input-output tasks in one process with the central processing unit and input-output tasks of another process. Whereas in concurrency the speed is increased by overlapping the input-output activities of one process with CPU process of another process. </a:t>
            </a:r>
            <a:endParaRPr sz="1300">
              <a:solidFill>
                <a:srgbClr val="273239"/>
              </a:solidFill>
              <a:highlight>
                <a:srgbClr val="FFFFFF"/>
              </a:highlight>
              <a:latin typeface="Nunito"/>
              <a:ea typeface="Nunito"/>
              <a:cs typeface="Nunito"/>
              <a:sym typeface="Nunito"/>
            </a:endParaRPr>
          </a:p>
          <a:p>
            <a:pPr indent="0" lvl="0" marL="0" rtl="0" algn="l">
              <a:lnSpc>
                <a:spcPct val="100000"/>
              </a:lnSpc>
              <a:spcBef>
                <a:spcPts val="800"/>
              </a:spcBef>
              <a:spcAft>
                <a:spcPts val="0"/>
              </a:spcAft>
              <a:buSzPts val="1400"/>
              <a:buNone/>
            </a:pPr>
            <a:r>
              <a:t/>
            </a:r>
            <a:endParaRPr sz="1300">
              <a:solidFill>
                <a:srgbClr val="273239"/>
              </a:solidFill>
              <a:highlight>
                <a:srgbClr val="FFFFFF"/>
              </a:highlight>
              <a:latin typeface="Nunito"/>
              <a:ea typeface="Nunito"/>
              <a:cs typeface="Nunito"/>
              <a:sym typeface="Nunito"/>
            </a:endParaRPr>
          </a:p>
        </p:txBody>
      </p:sp>
      <p:sp>
        <p:nvSpPr>
          <p:cNvPr id="187" name="Google Shape;1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62f7bd09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2462f7bd09f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2462f7bd09f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62f7bd09f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2462f7bd09f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g2462f7bd09f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62f7bd09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2462f7bd09f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2462f7bd09f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0" lang="en-GB">
                <a:solidFill>
                  <a:srgbClr val="2C3038"/>
                </a:solidFill>
                <a:latin typeface="Arial"/>
                <a:ea typeface="Arial"/>
                <a:cs typeface="Arial"/>
                <a:sym typeface="Arial"/>
              </a:rPr>
              <a:t>What is parallel computing?</a:t>
            </a:r>
            <a:endParaRPr/>
          </a:p>
          <a:p>
            <a:pPr indent="0" lvl="0" marL="0" rtl="0" algn="l">
              <a:lnSpc>
                <a:spcPct val="100000"/>
              </a:lnSpc>
              <a:spcBef>
                <a:spcPts val="0"/>
              </a:spcBef>
              <a:spcAft>
                <a:spcPts val="0"/>
              </a:spcAft>
              <a:buSzPts val="1400"/>
              <a:buNone/>
            </a:pPr>
            <a:r>
              <a:rPr b="0" i="0" lang="en-GB">
                <a:solidFill>
                  <a:srgbClr val="2C3038"/>
                </a:solidFill>
                <a:latin typeface="Arial"/>
                <a:ea typeface="Arial"/>
                <a:cs typeface="Arial"/>
                <a:sym typeface="Arial"/>
              </a:rPr>
              <a:t>Parallel computing uses multiple computer cores to attack several operations at once. Unlike serial computing, parallel architecture can break down a job into its component parts and multi-task them. Parallel computer systems are well suited to modeling and simulating real-world phenomena.</a:t>
            </a:r>
            <a:endParaRPr/>
          </a:p>
          <a:p>
            <a:pPr indent="0" lvl="0" marL="0" rtl="0" algn="l">
              <a:lnSpc>
                <a:spcPct val="100000"/>
              </a:lnSpc>
              <a:spcBef>
                <a:spcPts val="0"/>
              </a:spcBef>
              <a:spcAft>
                <a:spcPts val="0"/>
              </a:spcAft>
              <a:buSzPts val="1400"/>
              <a:buNone/>
            </a:pPr>
            <a:r>
              <a:rPr b="0" i="0" lang="en-GB">
                <a:solidFill>
                  <a:srgbClr val="2C3038"/>
                </a:solidFill>
                <a:latin typeface="Arial"/>
                <a:ea typeface="Arial"/>
                <a:cs typeface="Arial"/>
                <a:sym typeface="Arial"/>
              </a:rPr>
              <a:t>With old-school serial computing, a processor takes steps one at a time, like walking down a road. That’s an inefficient system compared to doing things in parallel. By contrast, parallel processing is like cloning yourself 3 or 5 times, then all of you walking side by side, covering many steps along the road at once.</a:t>
            </a:r>
            <a:endParaRPr/>
          </a:p>
          <a:p>
            <a:pPr indent="0" lvl="0" marL="0" rtl="0" algn="l">
              <a:lnSpc>
                <a:spcPct val="100000"/>
              </a:lnSpc>
              <a:spcBef>
                <a:spcPts val="0"/>
              </a:spcBef>
              <a:spcAft>
                <a:spcPts val="0"/>
              </a:spcAft>
              <a:buSzPts val="1400"/>
              <a:buNone/>
            </a:pPr>
            <a:r>
              <a:t/>
            </a:r>
            <a:endParaRPr/>
          </a:p>
        </p:txBody>
      </p:sp>
      <p:sp>
        <p:nvSpPr>
          <p:cNvPr id="94" name="Google Shape;9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92d92c74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2492d92c74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2492d92c74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92d92c74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2492d92c741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2492d92c741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2556fc6dac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22556fc6dac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556fc6dac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g22556fc6dac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556fc6dac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1" name="Google Shape;461;g22556fc6dac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556fc6dac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22556fc6dac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2556fc6dac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22556fc6dac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2556fc6dac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22556fc6dac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2556fc6dac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g22556fc6dac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4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4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GB"/>
              <a:t>In real-life implementations, the private clause in OpenMP is used to ensure thread safety and prevent data races when multiple threads are accessing and modifying shared variables. </a:t>
            </a:r>
            <a:endParaRPr/>
          </a:p>
          <a:p>
            <a:pPr indent="0" lvl="0" marL="0" rtl="0" algn="l">
              <a:lnSpc>
                <a:spcPct val="100000"/>
              </a:lnSpc>
              <a:spcBef>
                <a:spcPts val="0"/>
              </a:spcBef>
              <a:spcAft>
                <a:spcPts val="0"/>
              </a:spcAft>
              <a:buClr>
                <a:schemeClr val="dk1"/>
              </a:buClr>
              <a:buSzPts val="1100"/>
              <a:buFont typeface="Arial"/>
              <a:buNone/>
            </a:pPr>
            <a:r>
              <a:rPr lang="en-GB"/>
              <a:t>Task-based Parallelism:</a:t>
            </a:r>
            <a:endParaRPr/>
          </a:p>
          <a:p>
            <a:pPr indent="0" lvl="0" marL="0" rtl="0" algn="l">
              <a:lnSpc>
                <a:spcPct val="100000"/>
              </a:lnSpc>
              <a:spcBef>
                <a:spcPts val="0"/>
              </a:spcBef>
              <a:spcAft>
                <a:spcPts val="0"/>
              </a:spcAft>
              <a:buClr>
                <a:schemeClr val="dk1"/>
              </a:buClr>
              <a:buSzPts val="1100"/>
              <a:buFont typeface="Arial"/>
              <a:buNone/>
            </a:pPr>
            <a:r>
              <a:rPr lang="en-GB"/>
              <a:t>In task-based parallel programming models, such as OpenMP tasks, the private clause is often used to create private variables for each task. Each task can have its own private data and local variables, ensuring that tasks work independently and do not conflict with each other's data.</a:t>
            </a:r>
            <a:endParaRPr/>
          </a:p>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8: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4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9: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4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GB"/>
              <a:t>In addition to the private clause, OpenMP also provides the firstprivate clause, which combines the functionality of both private and initialization. The firstprivate clause allows you to declare a variable as private to each thread while also initializing it with the value it had before entering the parallel region. This clause is commonly used when you want to ensure that each thread has a private copy of a variable and starts with the same initial value.</a:t>
            </a:r>
            <a:endParaRPr/>
          </a:p>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0: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5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1: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5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GB"/>
              <a:t> In OpenMP, the lastprivate clause is used to ensure that the last private value of a variable is assigned to the original shared variable after the parallel region completes. This clause is useful when you want to retain the final value of a variable computed in a parallel loop.</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2: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5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3: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5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4: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5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5: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5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5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5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8: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5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GB"/>
              <a:t>static: Divides the iterations into chunks of equal size, and each thread is assigned a contiguous block of iterations. The chunk size is determined by the chunksize parameter or by the compiler.</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9: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5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2556fc6dac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g22556fc6dac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g22556fc6dac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2556fc6da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22556fc6dac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g22556fc6dac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60: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6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1: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6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62: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6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63: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p6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64: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6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65: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6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6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p6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8: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6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c0bccc4fd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g1c0bccc4fde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g1c0bccc4fde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g22a2ca50e53_8_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g22a2ca50e53_8_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4" name="Google Shape;14;g22a2ca50e53_8_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g22a2ca50e53_8_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g22a2ca50e53_8_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7" name="Shape 67"/>
        <p:cNvGrpSpPr/>
        <p:nvPr/>
      </p:nvGrpSpPr>
      <p:grpSpPr>
        <a:xfrm>
          <a:off x="0" y="0"/>
          <a:ext cx="0" cy="0"/>
          <a:chOff x="0" y="0"/>
          <a:chExt cx="0" cy="0"/>
        </a:xfrm>
      </p:grpSpPr>
      <p:sp>
        <p:nvSpPr>
          <p:cNvPr id="68" name="Google Shape;68;g22a2ca50e53_8_70"/>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g22a2ca50e53_8_70"/>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0" name="Google Shape;70;g22a2ca50e53_8_7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g22a2ca50e53_8_7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g22a2ca50e53_8_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g22a2ca50e53_8_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g22a2ca50e53_8_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 name="Google Shape;20;g22a2ca50e53_8_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g22a2ca50e53_8_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g22a2ca50e53_8_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g22a2ca50e53_8_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g22a2ca50e53_8_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g22a2ca50e53_8_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g22a2ca50e53_8_30"/>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g22a2ca50e53_8_30"/>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30" name="Google Shape;30;g22a2ca50e53_8_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g22a2ca50e53_8_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g22a2ca50e53_8_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g22a2ca50e53_8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g22a2ca50e53_8_3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 name="Google Shape;36;g22a2ca50e53_8_36"/>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 name="Google Shape;37;g22a2ca50e53_8_3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g22a2ca50e53_8_3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 name="Google Shape;39;g22a2ca50e53_8_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g22a2ca50e53_8_43"/>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g22a2ca50e53_8_43"/>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9pPr>
          </a:lstStyle>
          <a:p/>
        </p:txBody>
      </p:sp>
      <p:sp>
        <p:nvSpPr>
          <p:cNvPr id="43" name="Google Shape;43;g22a2ca50e53_8_43"/>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4" name="Google Shape;44;g22a2ca50e53_8_43"/>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9pPr>
          </a:lstStyle>
          <a:p/>
        </p:txBody>
      </p:sp>
      <p:sp>
        <p:nvSpPr>
          <p:cNvPr id="45" name="Google Shape;45;g22a2ca50e53_8_43"/>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6" name="Google Shape;46;g22a2ca50e53_8_4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g22a2ca50e53_8_4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g22a2ca50e53_8_4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g22a2ca50e53_8_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g22a2ca50e53_8_5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g22a2ca50e53_8_5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g22a2ca50e53_8_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g22a2ca50e53_8_57"/>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g22a2ca50e53_8_57"/>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rgbClr val="000000"/>
                </a:solidFill>
                <a:latin typeface="Arial"/>
                <a:ea typeface="Arial"/>
                <a:cs typeface="Arial"/>
                <a:sym typeface="Arial"/>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rgbClr val="000000"/>
                </a:solidFill>
                <a:latin typeface="Arial"/>
                <a:ea typeface="Arial"/>
                <a:cs typeface="Arial"/>
                <a:sym typeface="Arial"/>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rgbClr val="000000"/>
                </a:solidFill>
                <a:latin typeface="Arial"/>
                <a:ea typeface="Arial"/>
                <a:cs typeface="Arial"/>
                <a:sym typeface="Arial"/>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9pPr>
          </a:lstStyle>
          <a:p/>
        </p:txBody>
      </p:sp>
      <p:sp>
        <p:nvSpPr>
          <p:cNvPr id="57" name="Google Shape;57;g22a2ca50e53_8_57"/>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58" name="Google Shape;58;g22a2ca50e53_8_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g22a2ca50e53_8_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g22a2ca50e53_8_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1" name="Shape 61"/>
        <p:cNvGrpSpPr/>
        <p:nvPr/>
      </p:nvGrpSpPr>
      <p:grpSpPr>
        <a:xfrm>
          <a:off x="0" y="0"/>
          <a:ext cx="0" cy="0"/>
          <a:chOff x="0" y="0"/>
          <a:chExt cx="0" cy="0"/>
        </a:xfrm>
      </p:grpSpPr>
      <p:sp>
        <p:nvSpPr>
          <p:cNvPr id="62" name="Google Shape;62;g22a2ca50e53_8_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g22a2ca50e53_8_64"/>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 name="Google Shape;64;g22a2ca50e53_8_6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g22a2ca50e53_8_6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g22a2ca50e53_8_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g22a2ca50e53_8_5"/>
          <p:cNvPicPr preferRelativeResize="0"/>
          <p:nvPr/>
        </p:nvPicPr>
        <p:blipFill rotWithShape="1">
          <a:blip r:embed="rId1">
            <a:alphaModFix/>
          </a:blip>
          <a:srcRect b="0" l="24115" r="23054" t="0"/>
          <a:stretch/>
        </p:blipFill>
        <p:spPr>
          <a:xfrm>
            <a:off x="11428140" y="0"/>
            <a:ext cx="648600" cy="726900"/>
          </a:xfrm>
          <a:prstGeom prst="ellipse">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9.jpg"/><Relationship Id="rId5" Type="http://schemas.openxmlformats.org/officeDocument/2006/relationships/image" Target="../media/image1.pn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grpSp>
        <p:nvGrpSpPr>
          <p:cNvPr id="77" name="Google Shape;77;g22a2ca50e53_4_71"/>
          <p:cNvGrpSpPr/>
          <p:nvPr/>
        </p:nvGrpSpPr>
        <p:grpSpPr>
          <a:xfrm>
            <a:off x="0" y="-10325"/>
            <a:ext cx="12209563" cy="6878649"/>
            <a:chOff x="0" y="-10325"/>
            <a:chExt cx="12209563" cy="6878649"/>
          </a:xfrm>
        </p:grpSpPr>
        <p:pic>
          <p:nvPicPr>
            <p:cNvPr id="78" name="Google Shape;78;g22a2ca50e53_4_71"/>
            <p:cNvPicPr preferRelativeResize="0"/>
            <p:nvPr/>
          </p:nvPicPr>
          <p:blipFill rotWithShape="1">
            <a:blip r:embed="rId3">
              <a:alphaModFix/>
            </a:blip>
            <a:srcRect b="25410" l="0" r="0" t="22687"/>
            <a:stretch/>
          </p:blipFill>
          <p:spPr>
            <a:xfrm>
              <a:off x="3491453" y="0"/>
              <a:ext cx="8718110" cy="6858000"/>
            </a:xfrm>
            <a:prstGeom prst="rect">
              <a:avLst/>
            </a:prstGeom>
            <a:noFill/>
            <a:ln>
              <a:noFill/>
            </a:ln>
            <a:effectLst>
              <a:outerShdw dir="2700000" dist="153244">
                <a:srgbClr val="000000">
                  <a:alpha val="40000"/>
                </a:srgbClr>
              </a:outerShdw>
            </a:effectLst>
          </p:spPr>
        </p:pic>
        <p:pic>
          <p:nvPicPr>
            <p:cNvPr id="79" name="Google Shape;79;g22a2ca50e53_4_71"/>
            <p:cNvPicPr preferRelativeResize="0"/>
            <p:nvPr/>
          </p:nvPicPr>
          <p:blipFill rotWithShape="1">
            <a:blip r:embed="rId4">
              <a:alphaModFix/>
            </a:blip>
            <a:srcRect b="0" l="0" r="0" t="0"/>
            <a:stretch/>
          </p:blipFill>
          <p:spPr>
            <a:xfrm>
              <a:off x="0" y="-10325"/>
              <a:ext cx="3491455" cy="6878649"/>
            </a:xfrm>
            <a:prstGeom prst="rect">
              <a:avLst/>
            </a:prstGeom>
            <a:noFill/>
            <a:ln>
              <a:noFill/>
            </a:ln>
          </p:spPr>
        </p:pic>
        <p:pic>
          <p:nvPicPr>
            <p:cNvPr id="80" name="Google Shape;80;g22a2ca50e53_4_71"/>
            <p:cNvPicPr preferRelativeResize="0"/>
            <p:nvPr/>
          </p:nvPicPr>
          <p:blipFill rotWithShape="1">
            <a:blip r:embed="rId5">
              <a:alphaModFix/>
            </a:blip>
            <a:srcRect b="0" l="0" r="0" t="0"/>
            <a:stretch/>
          </p:blipFill>
          <p:spPr>
            <a:xfrm>
              <a:off x="3491455" y="129581"/>
              <a:ext cx="1021229" cy="1277253"/>
            </a:xfrm>
            <a:prstGeom prst="rect">
              <a:avLst/>
            </a:prstGeom>
            <a:noFill/>
            <a:ln>
              <a:noFill/>
            </a:ln>
          </p:spPr>
        </p:pic>
        <p:sp>
          <p:nvSpPr>
            <p:cNvPr id="81" name="Google Shape;81;g22a2ca50e53_4_71"/>
            <p:cNvSpPr/>
            <p:nvPr/>
          </p:nvSpPr>
          <p:spPr>
            <a:xfrm>
              <a:off x="4512685" y="195570"/>
              <a:ext cx="6117215" cy="1050300"/>
            </a:xfrm>
            <a:prstGeom prst="rect">
              <a:avLst/>
            </a:prstGeom>
            <a:solidFill>
              <a:srgbClr val="002060"/>
            </a:solidFill>
            <a:ln>
              <a:noFill/>
            </a:ln>
          </p:spPr>
          <p:txBody>
            <a:bodyPr anchorCtr="0" anchor="t" bIns="46800" lIns="90000" spcFirstLastPara="1" rIns="90000" wrap="square" tIns="46800">
              <a:noAutofit/>
            </a:bodyPr>
            <a:lstStyle/>
            <a:p>
              <a:pPr indent="0" lvl="0" marL="0" marR="0" rtl="0" algn="ctr">
                <a:lnSpc>
                  <a:spcPct val="93000"/>
                </a:lnSpc>
                <a:spcBef>
                  <a:spcPts val="0"/>
                </a:spcBef>
                <a:spcAft>
                  <a:spcPts val="0"/>
                </a:spcAft>
                <a:buClr>
                  <a:srgbClr val="000000"/>
                </a:buClr>
                <a:buSzPts val="2200"/>
                <a:buFont typeface="Arial"/>
                <a:buNone/>
              </a:pPr>
              <a:r>
                <a:rPr b="1" i="0" lang="en-GB" sz="2200" u="none" cap="none" strike="noStrike">
                  <a:solidFill>
                    <a:srgbClr val="FFFFFF"/>
                  </a:solidFill>
                  <a:latin typeface="Open Sans"/>
                  <a:ea typeface="Open Sans"/>
                  <a:cs typeface="Open Sans"/>
                  <a:sym typeface="Open Sans"/>
                </a:rPr>
                <a:t>Ministry of Electronics and</a:t>
              </a:r>
              <a:r>
                <a:rPr b="0" i="0" lang="en-GB" sz="2200" u="none" cap="none" strike="noStrike">
                  <a:solidFill>
                    <a:srgbClr val="000000"/>
                  </a:solidFill>
                  <a:latin typeface="Arial"/>
                  <a:ea typeface="Arial"/>
                  <a:cs typeface="Arial"/>
                  <a:sym typeface="Arial"/>
                </a:rPr>
                <a:t> </a:t>
              </a:r>
              <a:r>
                <a:rPr b="1" i="0" lang="en-GB" sz="2200" u="none" cap="none" strike="noStrike">
                  <a:solidFill>
                    <a:srgbClr val="FFFFFF"/>
                  </a:solidFill>
                  <a:latin typeface="Open Sans"/>
                  <a:ea typeface="Open Sans"/>
                  <a:cs typeface="Open Sans"/>
                  <a:sym typeface="Open Sans"/>
                </a:rPr>
                <a:t>Information Technology</a:t>
              </a:r>
              <a:endParaRPr b="0" i="0" sz="2200" u="none" cap="none" strike="noStrike">
                <a:solidFill>
                  <a:srgbClr val="000000"/>
                </a:solidFill>
                <a:latin typeface="Arial"/>
                <a:ea typeface="Arial"/>
                <a:cs typeface="Arial"/>
                <a:sym typeface="Arial"/>
              </a:endParaRPr>
            </a:p>
            <a:p>
              <a:pPr indent="0" lvl="0" marL="0" marR="0" rtl="0" algn="ctr">
                <a:lnSpc>
                  <a:spcPct val="93000"/>
                </a:lnSpc>
                <a:spcBef>
                  <a:spcPts val="0"/>
                </a:spcBef>
                <a:spcAft>
                  <a:spcPts val="0"/>
                </a:spcAft>
                <a:buClr>
                  <a:srgbClr val="000000"/>
                </a:buClr>
                <a:buSzPts val="2200"/>
                <a:buFont typeface="Arial"/>
                <a:buNone/>
              </a:pPr>
              <a:r>
                <a:rPr b="1" i="0" lang="en-GB" sz="2200" u="none" cap="none" strike="noStrike">
                  <a:solidFill>
                    <a:srgbClr val="FFFFFF"/>
                  </a:solidFill>
                  <a:latin typeface="Open Sans"/>
                  <a:ea typeface="Open Sans"/>
                  <a:cs typeface="Open Sans"/>
                  <a:sym typeface="Open Sans"/>
                </a:rPr>
                <a:t>Government of India</a:t>
              </a:r>
              <a:endParaRPr b="0" i="0" sz="2200" u="none" cap="none" strike="noStrike">
                <a:solidFill>
                  <a:srgbClr val="000000"/>
                </a:solidFill>
                <a:latin typeface="Arial"/>
                <a:ea typeface="Arial"/>
                <a:cs typeface="Arial"/>
                <a:sym typeface="Arial"/>
              </a:endParaRPr>
            </a:p>
          </p:txBody>
        </p:sp>
        <p:pic>
          <p:nvPicPr>
            <p:cNvPr id="82" name="Google Shape;82;g22a2ca50e53_4_71"/>
            <p:cNvPicPr preferRelativeResize="0"/>
            <p:nvPr/>
          </p:nvPicPr>
          <p:blipFill rotWithShape="1">
            <a:blip r:embed="rId6">
              <a:alphaModFix/>
            </a:blip>
            <a:srcRect b="0" l="24115" r="23054" t="0"/>
            <a:stretch/>
          </p:blipFill>
          <p:spPr>
            <a:xfrm>
              <a:off x="10629900" y="94347"/>
              <a:ext cx="1540335" cy="1277253"/>
            </a:xfrm>
            <a:prstGeom prst="ellipse">
              <a:avLst/>
            </a:prstGeom>
            <a:noFill/>
            <a:ln>
              <a:noFill/>
            </a:ln>
          </p:spPr>
        </p:pic>
        <p:sp>
          <p:nvSpPr>
            <p:cNvPr id="83" name="Google Shape;83;g22a2ca50e53_4_71"/>
            <p:cNvSpPr txBox="1"/>
            <p:nvPr/>
          </p:nvSpPr>
          <p:spPr>
            <a:xfrm>
              <a:off x="3500213" y="3039117"/>
              <a:ext cx="8700600" cy="800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GB" sz="3200" u="none" cap="none" strike="noStrike">
                  <a:solidFill>
                    <a:srgbClr val="FEE599"/>
                  </a:solidFill>
                  <a:latin typeface="Arial"/>
                  <a:ea typeface="Arial"/>
                  <a:cs typeface="Arial"/>
                  <a:sym typeface="Arial"/>
                </a:rPr>
                <a:t>Introduction to Parallel Programming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g22a2ca50e53_4_71"/>
          <p:cNvSpPr txBox="1"/>
          <p:nvPr/>
        </p:nvSpPr>
        <p:spPr>
          <a:xfrm>
            <a:off x="9073750" y="5376000"/>
            <a:ext cx="3000000" cy="915028"/>
          </a:xfrm>
          <a:prstGeom prst="rect">
            <a:avLst/>
          </a:prstGeom>
          <a:noFill/>
          <a:ln>
            <a:noFill/>
          </a:ln>
        </p:spPr>
        <p:txBody>
          <a:bodyPr anchorCtr="0" anchor="t" bIns="91425" lIns="91425" spcFirstLastPara="1" rIns="91425" wrap="square" tIns="91425">
            <a:spAutoFit/>
          </a:bodyPr>
          <a:lstStyle/>
          <a:p>
            <a:pPr indent="-4030" lvl="0" marL="44338" marR="4607" rtl="0" algn="l">
              <a:lnSpc>
                <a:spcPct val="113375"/>
              </a:lnSpc>
              <a:spcBef>
                <a:spcPts val="0"/>
              </a:spcBef>
              <a:spcAft>
                <a:spcPts val="0"/>
              </a:spcAft>
              <a:buClr>
                <a:srgbClr val="000000"/>
              </a:buClr>
              <a:buSzPts val="1400"/>
              <a:buFont typeface="Arial"/>
              <a:buNone/>
            </a:pPr>
            <a:r>
              <a:rPr b="1" i="0" lang="en-GB" sz="1400" u="none" cap="none" strike="noStrike">
                <a:solidFill>
                  <a:schemeClr val="lt1"/>
                </a:solidFill>
                <a:latin typeface="Arial"/>
                <a:ea typeface="Arial"/>
                <a:cs typeface="Arial"/>
                <a:sym typeface="Arial"/>
              </a:rPr>
              <a:t>Sowmya shree</a:t>
            </a:r>
            <a:endParaRPr b="1" i="0" sz="1400" u="none" cap="none" strike="noStrike">
              <a:solidFill>
                <a:schemeClr val="lt1"/>
              </a:solidFill>
              <a:latin typeface="Arial"/>
              <a:ea typeface="Arial"/>
              <a:cs typeface="Arial"/>
              <a:sym typeface="Arial"/>
            </a:endParaRPr>
          </a:p>
          <a:p>
            <a:pPr indent="-4030" lvl="0" marL="44338" marR="4607" rtl="0" algn="l">
              <a:lnSpc>
                <a:spcPct val="113375"/>
              </a:lnSpc>
              <a:spcBef>
                <a:spcPts val="0"/>
              </a:spcBef>
              <a:spcAft>
                <a:spcPts val="0"/>
              </a:spcAft>
              <a:buClr>
                <a:srgbClr val="000000"/>
              </a:buClr>
              <a:buSzPts val="1400"/>
              <a:buFont typeface="Arial"/>
              <a:buNone/>
            </a:pPr>
            <a:r>
              <a:rPr b="1" i="0" lang="en-GB" sz="1400" u="none" cap="none" strike="noStrike">
                <a:solidFill>
                  <a:schemeClr val="lt1"/>
                </a:solidFill>
                <a:latin typeface="Arial"/>
                <a:ea typeface="Arial"/>
                <a:cs typeface="Arial"/>
                <a:sym typeface="Arial"/>
              </a:rPr>
              <a:t>HPC-Tech</a:t>
            </a:r>
            <a:endParaRPr b="1" i="0" sz="1400" u="none" cap="none" strike="noStrike">
              <a:solidFill>
                <a:schemeClr val="lt1"/>
              </a:solidFill>
              <a:latin typeface="Arial"/>
              <a:ea typeface="Arial"/>
              <a:cs typeface="Arial"/>
              <a:sym typeface="Arial"/>
            </a:endParaRPr>
          </a:p>
          <a:p>
            <a:pPr indent="-4030" lvl="0" marL="44338" marR="4607" rtl="0" algn="l">
              <a:lnSpc>
                <a:spcPct val="113375"/>
              </a:lnSpc>
              <a:spcBef>
                <a:spcPts val="0"/>
              </a:spcBef>
              <a:spcAft>
                <a:spcPts val="0"/>
              </a:spcAft>
              <a:buClr>
                <a:srgbClr val="000000"/>
              </a:buClr>
              <a:buSzPts val="1400"/>
              <a:buFont typeface="Arial"/>
              <a:buNone/>
            </a:pPr>
            <a:r>
              <a:rPr b="1" i="0" lang="en-GB" sz="1400" u="none" cap="none" strike="noStrike">
                <a:solidFill>
                  <a:schemeClr val="lt1"/>
                </a:solidFill>
                <a:latin typeface="Arial"/>
                <a:ea typeface="Arial"/>
                <a:cs typeface="Arial"/>
                <a:sym typeface="Arial"/>
              </a:rPr>
              <a:t>CDAC Pune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0"/>
          <p:cNvSpPr txBox="1"/>
          <p:nvPr>
            <p:ph type="title"/>
          </p:nvPr>
        </p:nvSpPr>
        <p:spPr>
          <a:xfrm>
            <a:off x="838200" y="365126"/>
            <a:ext cx="10515600" cy="86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General Parallel Computing Terminology</a:t>
            </a:r>
            <a:endParaRPr/>
          </a:p>
        </p:txBody>
      </p:sp>
      <p:sp>
        <p:nvSpPr>
          <p:cNvPr id="190" name="Google Shape;190;p10"/>
          <p:cNvSpPr txBox="1"/>
          <p:nvPr>
            <p:ph idx="1" type="body"/>
          </p:nvPr>
        </p:nvSpPr>
        <p:spPr>
          <a:xfrm>
            <a:off x="838200" y="1228726"/>
            <a:ext cx="4991100" cy="494823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300"/>
              <a:buChar char="•"/>
            </a:pPr>
            <a:r>
              <a:rPr lang="en-GB" sz="1900">
                <a:latin typeface="Times New Roman"/>
                <a:ea typeface="Times New Roman"/>
                <a:cs typeface="Times New Roman"/>
                <a:sym typeface="Times New Roman"/>
              </a:rPr>
              <a:t>Concurrency and  Parallelism</a:t>
            </a:r>
            <a:endParaRPr sz="1900"/>
          </a:p>
          <a:p>
            <a:pPr indent="-260350" lvl="1" marL="685800" rtl="0" algn="l">
              <a:lnSpc>
                <a:spcPct val="90000"/>
              </a:lnSpc>
              <a:spcBef>
                <a:spcPts val="500"/>
              </a:spcBef>
              <a:spcAft>
                <a:spcPts val="0"/>
              </a:spcAft>
              <a:buClr>
                <a:schemeClr val="dk1"/>
              </a:buClr>
              <a:buSzPts val="2900"/>
              <a:buChar char="•"/>
            </a:pPr>
            <a:r>
              <a:rPr lang="en-GB" sz="1900">
                <a:latin typeface="Times New Roman"/>
                <a:ea typeface="Times New Roman"/>
                <a:cs typeface="Times New Roman"/>
                <a:sym typeface="Times New Roman"/>
              </a:rPr>
              <a:t>Concurrency: A condition of a system in which multiple tasks are logically active at one time</a:t>
            </a:r>
            <a:endParaRPr sz="1900"/>
          </a:p>
          <a:p>
            <a:pPr indent="0" lvl="1" marL="457200" rtl="0" algn="l">
              <a:lnSpc>
                <a:spcPct val="90000"/>
              </a:lnSpc>
              <a:spcBef>
                <a:spcPts val="500"/>
              </a:spcBef>
              <a:spcAft>
                <a:spcPts val="0"/>
              </a:spcAft>
              <a:buClr>
                <a:schemeClr val="dk1"/>
              </a:buClr>
              <a:buSzPts val="2400"/>
              <a:buNone/>
            </a:pPr>
            <a:r>
              <a:t/>
            </a:r>
            <a:endParaRPr sz="1900">
              <a:latin typeface="Times New Roman"/>
              <a:ea typeface="Times New Roman"/>
              <a:cs typeface="Times New Roman"/>
              <a:sym typeface="Times New Roman"/>
            </a:endParaRPr>
          </a:p>
          <a:p>
            <a:pPr indent="-260350" lvl="1" marL="685800" rtl="0" algn="l">
              <a:lnSpc>
                <a:spcPct val="90000"/>
              </a:lnSpc>
              <a:spcBef>
                <a:spcPts val="500"/>
              </a:spcBef>
              <a:spcAft>
                <a:spcPts val="0"/>
              </a:spcAft>
              <a:buClr>
                <a:schemeClr val="dk1"/>
              </a:buClr>
              <a:buSzPts val="2900"/>
              <a:buChar char="•"/>
            </a:pPr>
            <a:r>
              <a:rPr lang="en-GB" sz="1900">
                <a:latin typeface="Times New Roman"/>
                <a:ea typeface="Times New Roman"/>
                <a:cs typeface="Times New Roman"/>
                <a:sym typeface="Times New Roman"/>
              </a:rPr>
              <a:t>Parallelism: A condition of a system in which multiple tasks are actually active at one time</a:t>
            </a:r>
            <a:endParaRPr sz="1900"/>
          </a:p>
          <a:p>
            <a:pPr indent="-76200" lvl="1" marL="685800" rtl="0" algn="l">
              <a:lnSpc>
                <a:spcPct val="90000"/>
              </a:lnSpc>
              <a:spcBef>
                <a:spcPts val="500"/>
              </a:spcBef>
              <a:spcAft>
                <a:spcPts val="0"/>
              </a:spcAft>
              <a:buClr>
                <a:schemeClr val="dk1"/>
              </a:buClr>
              <a:buSzPts val="2400"/>
              <a:buNone/>
            </a:pPr>
            <a:r>
              <a:t/>
            </a:r>
            <a:endParaRPr sz="1900"/>
          </a:p>
        </p:txBody>
      </p:sp>
      <p:pic>
        <p:nvPicPr>
          <p:cNvPr id="191" name="Google Shape;191;p10"/>
          <p:cNvPicPr preferRelativeResize="0"/>
          <p:nvPr/>
        </p:nvPicPr>
        <p:blipFill rotWithShape="1">
          <a:blip r:embed="rId3">
            <a:alphaModFix/>
          </a:blip>
          <a:srcRect b="0" l="0" r="0" t="0"/>
          <a:stretch/>
        </p:blipFill>
        <p:spPr>
          <a:xfrm>
            <a:off x="5829300" y="1142802"/>
            <a:ext cx="5938019" cy="45723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1"/>
          <p:cNvSpPr txBox="1"/>
          <p:nvPr>
            <p:ph type="title"/>
          </p:nvPr>
        </p:nvSpPr>
        <p:spPr>
          <a:xfrm>
            <a:off x="838200" y="365125"/>
            <a:ext cx="10515600" cy="792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Process and Threads</a:t>
            </a:r>
            <a:endParaRPr/>
          </a:p>
        </p:txBody>
      </p:sp>
      <p:pic>
        <p:nvPicPr>
          <p:cNvPr id="197" name="Google Shape;197;p11"/>
          <p:cNvPicPr preferRelativeResize="0"/>
          <p:nvPr>
            <p:ph idx="1" type="body"/>
          </p:nvPr>
        </p:nvPicPr>
        <p:blipFill rotWithShape="1">
          <a:blip r:embed="rId3">
            <a:alphaModFix/>
          </a:blip>
          <a:srcRect b="0" l="0" r="0" t="0"/>
          <a:stretch/>
        </p:blipFill>
        <p:spPr>
          <a:xfrm>
            <a:off x="1461025" y="1233488"/>
            <a:ext cx="9270000" cy="501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2"/>
          <p:cNvSpPr txBox="1"/>
          <p:nvPr>
            <p:ph type="title"/>
          </p:nvPr>
        </p:nvSpPr>
        <p:spPr>
          <a:xfrm>
            <a:off x="838200" y="365125"/>
            <a:ext cx="10515600" cy="792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Process and Threads</a:t>
            </a:r>
            <a:endParaRPr/>
          </a:p>
        </p:txBody>
      </p:sp>
      <p:pic>
        <p:nvPicPr>
          <p:cNvPr id="203" name="Google Shape;203;p12"/>
          <p:cNvPicPr preferRelativeResize="0"/>
          <p:nvPr>
            <p:ph idx="1" type="body"/>
          </p:nvPr>
        </p:nvPicPr>
        <p:blipFill rotWithShape="1">
          <a:blip r:embed="rId3">
            <a:alphaModFix/>
          </a:blip>
          <a:srcRect b="0" l="0" r="0" t="0"/>
          <a:stretch/>
        </p:blipFill>
        <p:spPr>
          <a:xfrm>
            <a:off x="1447760" y="1157288"/>
            <a:ext cx="9296480" cy="5019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3"/>
          <p:cNvSpPr txBox="1"/>
          <p:nvPr>
            <p:ph type="title"/>
          </p:nvPr>
        </p:nvSpPr>
        <p:spPr>
          <a:xfrm>
            <a:off x="838200" y="2512219"/>
            <a:ext cx="10515600" cy="7064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GB"/>
              <a:t>Demo Time</a:t>
            </a:r>
            <a:endParaRPr/>
          </a:p>
        </p:txBody>
      </p:sp>
      <p:sp>
        <p:nvSpPr>
          <p:cNvPr id="209" name="Google Shape;209;p13"/>
          <p:cNvSpPr/>
          <p:nvPr/>
        </p:nvSpPr>
        <p:spPr>
          <a:xfrm>
            <a:off x="4743450" y="3429000"/>
            <a:ext cx="2943225" cy="914400"/>
          </a:xfrm>
          <a:prstGeom prst="rightArrow">
            <a:avLst>
              <a:gd fmla="val 50000" name="adj1"/>
              <a:gd fmla="val 50000" name="adj2"/>
            </a:avLst>
          </a:prstGeom>
          <a:solidFill>
            <a:schemeClr val="accent4"/>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7CAAC"/>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4"/>
          <p:cNvSpPr txBox="1"/>
          <p:nvPr>
            <p:ph type="title"/>
          </p:nvPr>
        </p:nvSpPr>
        <p:spPr>
          <a:xfrm>
            <a:off x="838200" y="365125"/>
            <a:ext cx="10515600" cy="8350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Hardware information</a:t>
            </a:r>
            <a:endParaRPr/>
          </a:p>
        </p:txBody>
      </p:sp>
      <p:sp>
        <p:nvSpPr>
          <p:cNvPr id="215" name="Google Shape;215;p14"/>
          <p:cNvSpPr txBox="1"/>
          <p:nvPr>
            <p:ph idx="1" type="body"/>
          </p:nvPr>
        </p:nvSpPr>
        <p:spPr>
          <a:xfrm>
            <a:off x="838200" y="1200150"/>
            <a:ext cx="10515600" cy="49768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GB"/>
              <a:t>$lscpu or cat /proc/cpuinfo</a:t>
            </a:r>
            <a:endParaRPr/>
          </a:p>
          <a:p>
            <a:pPr indent="0" lvl="0" marL="0" rtl="0" algn="l">
              <a:lnSpc>
                <a:spcPct val="90000"/>
              </a:lnSpc>
              <a:spcBef>
                <a:spcPts val="1000"/>
              </a:spcBef>
              <a:spcAft>
                <a:spcPts val="0"/>
              </a:spcAft>
              <a:buClr>
                <a:schemeClr val="dk1"/>
              </a:buClr>
              <a:buSzPts val="2800"/>
              <a:buNone/>
            </a:pPr>
            <a:r>
              <a:t/>
            </a:r>
            <a:endParaRPr/>
          </a:p>
        </p:txBody>
      </p:sp>
      <p:pic>
        <p:nvPicPr>
          <p:cNvPr id="216" name="Google Shape;216;p14"/>
          <p:cNvPicPr preferRelativeResize="0"/>
          <p:nvPr/>
        </p:nvPicPr>
        <p:blipFill rotWithShape="1">
          <a:blip r:embed="rId3">
            <a:alphaModFix/>
          </a:blip>
          <a:srcRect b="0" l="0" r="0" t="0"/>
          <a:stretch/>
        </p:blipFill>
        <p:spPr>
          <a:xfrm>
            <a:off x="1285875" y="1647651"/>
            <a:ext cx="8963024" cy="4845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5"/>
          <p:cNvSpPr txBox="1"/>
          <p:nvPr>
            <p:ph type="title"/>
          </p:nvPr>
        </p:nvSpPr>
        <p:spPr>
          <a:xfrm>
            <a:off x="838200" y="365125"/>
            <a:ext cx="10515600" cy="8350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GB"/>
              <a:t>Process and Thread information</a:t>
            </a:r>
            <a:endParaRPr/>
          </a:p>
        </p:txBody>
      </p:sp>
      <p:sp>
        <p:nvSpPr>
          <p:cNvPr id="222" name="Google Shape;222;p15"/>
          <p:cNvSpPr txBox="1"/>
          <p:nvPr>
            <p:ph idx="1" type="body"/>
          </p:nvPr>
        </p:nvSpPr>
        <p:spPr>
          <a:xfrm>
            <a:off x="838200" y="1200150"/>
            <a:ext cx="10515600" cy="49768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GB"/>
              <a:t>$top –u &lt;username&gt;</a:t>
            </a:r>
            <a:endParaRPr/>
          </a:p>
        </p:txBody>
      </p:sp>
      <p:pic>
        <p:nvPicPr>
          <p:cNvPr id="223" name="Google Shape;223;p15"/>
          <p:cNvPicPr preferRelativeResize="0"/>
          <p:nvPr/>
        </p:nvPicPr>
        <p:blipFill rotWithShape="1">
          <a:blip r:embed="rId3">
            <a:alphaModFix/>
          </a:blip>
          <a:srcRect b="0" l="0" r="0" t="0"/>
          <a:stretch/>
        </p:blipFill>
        <p:spPr>
          <a:xfrm>
            <a:off x="838200" y="2035175"/>
            <a:ext cx="9276938" cy="2787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462f7bd09f_0_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GB" sz="2700"/>
              <a:t>An Operating system’s perspective</a:t>
            </a:r>
            <a:endParaRPr b="1" sz="2700"/>
          </a:p>
        </p:txBody>
      </p:sp>
      <p:sp>
        <p:nvSpPr>
          <p:cNvPr id="230" name="Google Shape;230;g2462f7bd09f_0_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400050" lvl="0" marL="457200" rtl="0" algn="l">
              <a:lnSpc>
                <a:spcPct val="90000"/>
              </a:lnSpc>
              <a:spcBef>
                <a:spcPts val="1000"/>
              </a:spcBef>
              <a:spcAft>
                <a:spcPts val="0"/>
              </a:spcAft>
              <a:buSzPts val="2700"/>
              <a:buChar char="•"/>
            </a:pPr>
            <a:r>
              <a:rPr lang="en-GB" sz="2700"/>
              <a:t>Supports multi-core</a:t>
            </a:r>
            <a:endParaRPr sz="2700"/>
          </a:p>
          <a:p>
            <a:pPr indent="0" lvl="0" marL="457200" rtl="0" algn="l">
              <a:lnSpc>
                <a:spcPct val="90000"/>
              </a:lnSpc>
              <a:spcBef>
                <a:spcPts val="1000"/>
              </a:spcBef>
              <a:spcAft>
                <a:spcPts val="0"/>
              </a:spcAft>
              <a:buSzPts val="1800"/>
              <a:buNone/>
            </a:pPr>
            <a:r>
              <a:t/>
            </a:r>
            <a:endParaRPr sz="2700"/>
          </a:p>
          <a:p>
            <a:pPr indent="-400050" lvl="0" marL="457200" rtl="0" algn="l">
              <a:lnSpc>
                <a:spcPct val="90000"/>
              </a:lnSpc>
              <a:spcBef>
                <a:spcPts val="1000"/>
              </a:spcBef>
              <a:spcAft>
                <a:spcPts val="0"/>
              </a:spcAft>
              <a:buSzPts val="2700"/>
              <a:buChar char="•"/>
            </a:pPr>
            <a:r>
              <a:rPr lang="en-GB" sz="2700"/>
              <a:t>Perceives each core as a separate processor</a:t>
            </a:r>
            <a:endParaRPr sz="2700"/>
          </a:p>
          <a:p>
            <a:pPr indent="0" lvl="0" marL="457200" rtl="0" algn="l">
              <a:lnSpc>
                <a:spcPct val="90000"/>
              </a:lnSpc>
              <a:spcBef>
                <a:spcPts val="1000"/>
              </a:spcBef>
              <a:spcAft>
                <a:spcPts val="0"/>
              </a:spcAft>
              <a:buSzPts val="1800"/>
              <a:buNone/>
            </a:pPr>
            <a:r>
              <a:t/>
            </a:r>
            <a:endParaRPr sz="2700"/>
          </a:p>
          <a:p>
            <a:pPr indent="-400050" lvl="0" marL="457200" rtl="0" algn="l">
              <a:lnSpc>
                <a:spcPct val="90000"/>
              </a:lnSpc>
              <a:spcBef>
                <a:spcPts val="1000"/>
              </a:spcBef>
              <a:spcAft>
                <a:spcPts val="0"/>
              </a:spcAft>
              <a:buSzPts val="2700"/>
              <a:buChar char="•"/>
            </a:pPr>
            <a:r>
              <a:rPr lang="en-GB" sz="2700"/>
              <a:t>Scheduler maps threads/process to different cores</a:t>
            </a:r>
            <a:endParaRPr sz="2700"/>
          </a:p>
          <a:p>
            <a:pPr indent="0" lvl="0" marL="457200" rtl="0" algn="l">
              <a:lnSpc>
                <a:spcPct val="90000"/>
              </a:lnSpc>
              <a:spcBef>
                <a:spcPts val="1000"/>
              </a:spcBef>
              <a:spcAft>
                <a:spcPts val="0"/>
              </a:spcAft>
              <a:buSzPts val="1800"/>
              <a:buNone/>
            </a:pPr>
            <a:r>
              <a:t/>
            </a:r>
            <a:endParaRPr sz="2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462f7bd09f_0_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GB" sz="2700"/>
              <a:t>Multi-core CPU</a:t>
            </a:r>
            <a:endParaRPr b="1" sz="2700"/>
          </a:p>
        </p:txBody>
      </p:sp>
      <p:sp>
        <p:nvSpPr>
          <p:cNvPr id="237" name="Google Shape;237;g2462f7bd09f_0_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400050" lvl="0" marL="457200" rtl="0" algn="l">
              <a:lnSpc>
                <a:spcPct val="90000"/>
              </a:lnSpc>
              <a:spcBef>
                <a:spcPts val="1000"/>
              </a:spcBef>
              <a:spcAft>
                <a:spcPts val="0"/>
              </a:spcAft>
              <a:buSzPts val="2700"/>
              <a:buChar char="•"/>
            </a:pPr>
            <a:r>
              <a:rPr lang="en-GB" sz="2700"/>
              <a:t>Multi-core processor are MIMD where different cores execute different threads (MI), operating on different part of memory (Multiple data).</a:t>
            </a:r>
            <a:endParaRPr sz="2700"/>
          </a:p>
          <a:p>
            <a:pPr indent="0" lvl="0" marL="457200" rtl="0" algn="l">
              <a:lnSpc>
                <a:spcPct val="90000"/>
              </a:lnSpc>
              <a:spcBef>
                <a:spcPts val="1000"/>
              </a:spcBef>
              <a:spcAft>
                <a:spcPts val="0"/>
              </a:spcAft>
              <a:buSzPts val="1800"/>
              <a:buNone/>
            </a:pPr>
            <a:r>
              <a:t/>
            </a:r>
            <a:endParaRPr sz="2700"/>
          </a:p>
          <a:p>
            <a:pPr indent="-400050" lvl="0" marL="457200" rtl="0" algn="l">
              <a:lnSpc>
                <a:spcPct val="90000"/>
              </a:lnSpc>
              <a:spcBef>
                <a:spcPts val="1000"/>
              </a:spcBef>
              <a:spcAft>
                <a:spcPts val="0"/>
              </a:spcAft>
              <a:buSzPts val="2700"/>
              <a:buChar char="•"/>
            </a:pPr>
            <a:r>
              <a:rPr lang="en-GB" sz="2700"/>
              <a:t>Multi-core is a shared memory multiprocessor (SMP) where all cores share memory</a:t>
            </a:r>
            <a:endParaRPr sz="2700"/>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7"/>
          <p:cNvSpPr txBox="1"/>
          <p:nvPr/>
        </p:nvSpPr>
        <p:spPr>
          <a:xfrm>
            <a:off x="2771775" y="2921168"/>
            <a:ext cx="6186488"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chemeClr val="dk1"/>
                </a:solidFill>
                <a:latin typeface="Calibri"/>
                <a:ea typeface="Calibri"/>
                <a:cs typeface="Calibri"/>
                <a:sym typeface="Calibri"/>
              </a:rPr>
              <a:t>Thank you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GB">
                <a:latin typeface="Times New Roman"/>
                <a:ea typeface="Times New Roman"/>
                <a:cs typeface="Times New Roman"/>
                <a:sym typeface="Times New Roman"/>
              </a:rPr>
              <a:t>Introduction to OPENMP</a:t>
            </a:r>
            <a:endParaRPr/>
          </a:p>
        </p:txBody>
      </p:sp>
      <p:sp>
        <p:nvSpPr>
          <p:cNvPr id="248" name="Google Shape;248;p1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GB">
                <a:latin typeface="Times New Roman"/>
                <a:ea typeface="Times New Roman"/>
                <a:cs typeface="Times New Roman"/>
                <a:sym typeface="Times New Roman"/>
              </a:rPr>
              <a:t>Open Multi Processing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ph type="title"/>
          </p:nvPr>
        </p:nvSpPr>
        <p:spPr>
          <a:xfrm>
            <a:off x="838200" y="479425"/>
            <a:ext cx="10515600" cy="7350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Content</a:t>
            </a:r>
            <a:endParaRPr/>
          </a:p>
        </p:txBody>
      </p:sp>
      <p:sp>
        <p:nvSpPr>
          <p:cNvPr id="90" name="Google Shape;90;p2"/>
          <p:cNvSpPr txBox="1"/>
          <p:nvPr>
            <p:ph idx="1" type="body"/>
          </p:nvPr>
        </p:nvSpPr>
        <p:spPr>
          <a:xfrm>
            <a:off x="838200" y="1214438"/>
            <a:ext cx="10515600" cy="4648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sz="2400">
                <a:latin typeface="Times New Roman"/>
                <a:ea typeface="Times New Roman"/>
                <a:cs typeface="Times New Roman"/>
                <a:sym typeface="Times New Roman"/>
              </a:rPr>
              <a:t>Introduction to parallel programming</a:t>
            </a:r>
            <a:endParaRPr sz="2400"/>
          </a:p>
          <a:p>
            <a:pPr indent="-228600" lvl="1" marL="685800" rtl="0" algn="l">
              <a:lnSpc>
                <a:spcPct val="90000"/>
              </a:lnSpc>
              <a:spcBef>
                <a:spcPts val="500"/>
              </a:spcBef>
              <a:spcAft>
                <a:spcPts val="0"/>
              </a:spcAft>
              <a:buClr>
                <a:schemeClr val="dk1"/>
              </a:buClr>
              <a:buSzPts val="2400"/>
              <a:buChar char="•"/>
            </a:pPr>
            <a:r>
              <a:rPr lang="en-GB" sz="2400">
                <a:latin typeface="Times New Roman"/>
                <a:ea typeface="Times New Roman"/>
                <a:cs typeface="Times New Roman"/>
                <a:sym typeface="Times New Roman"/>
              </a:rPr>
              <a:t>What is Parallel Programming?</a:t>
            </a:r>
            <a:endParaRPr sz="2400"/>
          </a:p>
          <a:p>
            <a:pPr indent="-228600" lvl="1" marL="685800" rtl="0" algn="l">
              <a:lnSpc>
                <a:spcPct val="90000"/>
              </a:lnSpc>
              <a:spcBef>
                <a:spcPts val="500"/>
              </a:spcBef>
              <a:spcAft>
                <a:spcPts val="0"/>
              </a:spcAft>
              <a:buClr>
                <a:schemeClr val="dk1"/>
              </a:buClr>
              <a:buSzPts val="2400"/>
              <a:buChar char="•"/>
            </a:pPr>
            <a:r>
              <a:rPr lang="en-GB" sz="2400">
                <a:latin typeface="Times New Roman"/>
                <a:ea typeface="Times New Roman"/>
                <a:cs typeface="Times New Roman"/>
                <a:sym typeface="Times New Roman"/>
              </a:rPr>
              <a:t>Need of Parallel programming.</a:t>
            </a:r>
            <a:endParaRPr sz="2400"/>
          </a:p>
          <a:p>
            <a:pPr indent="-228600" lvl="1" marL="685800" rtl="0" algn="l">
              <a:lnSpc>
                <a:spcPct val="90000"/>
              </a:lnSpc>
              <a:spcBef>
                <a:spcPts val="500"/>
              </a:spcBef>
              <a:spcAft>
                <a:spcPts val="0"/>
              </a:spcAft>
              <a:buClr>
                <a:schemeClr val="dk1"/>
              </a:buClr>
              <a:buSzPts val="2400"/>
              <a:buChar char="•"/>
            </a:pPr>
            <a:r>
              <a:rPr lang="en-GB" sz="2400">
                <a:latin typeface="Times New Roman"/>
                <a:ea typeface="Times New Roman"/>
                <a:cs typeface="Times New Roman"/>
                <a:sym typeface="Times New Roman"/>
              </a:rPr>
              <a:t>Why Parallel programming?</a:t>
            </a:r>
            <a:endParaRPr sz="2400"/>
          </a:p>
          <a:p>
            <a:pPr indent="-228600" lvl="0" marL="228600" rtl="0" algn="l">
              <a:lnSpc>
                <a:spcPct val="90000"/>
              </a:lnSpc>
              <a:spcBef>
                <a:spcPts val="1000"/>
              </a:spcBef>
              <a:spcAft>
                <a:spcPts val="0"/>
              </a:spcAft>
              <a:buClr>
                <a:schemeClr val="dk1"/>
              </a:buClr>
              <a:buSzPts val="2800"/>
              <a:buChar char="•"/>
            </a:pPr>
            <a:r>
              <a:rPr lang="en-GB" sz="2400">
                <a:latin typeface="Times New Roman"/>
                <a:ea typeface="Times New Roman"/>
                <a:cs typeface="Times New Roman"/>
                <a:sym typeface="Times New Roman"/>
              </a:rPr>
              <a:t>Introduction to parallel hardware.</a:t>
            </a:r>
            <a:endParaRPr sz="2400"/>
          </a:p>
          <a:p>
            <a:pPr indent="-228600" lvl="0" marL="228600" rtl="0" algn="l">
              <a:lnSpc>
                <a:spcPct val="90000"/>
              </a:lnSpc>
              <a:spcBef>
                <a:spcPts val="1000"/>
              </a:spcBef>
              <a:spcAft>
                <a:spcPts val="0"/>
              </a:spcAft>
              <a:buClr>
                <a:schemeClr val="dk1"/>
              </a:buClr>
              <a:buSzPts val="2800"/>
              <a:buChar char="•"/>
            </a:pPr>
            <a:r>
              <a:rPr lang="en-GB" sz="2400">
                <a:latin typeface="Times New Roman"/>
                <a:ea typeface="Times New Roman"/>
                <a:cs typeface="Times New Roman"/>
                <a:sym typeface="Times New Roman"/>
              </a:rPr>
              <a:t>General Parallel Computing Terminology</a:t>
            </a:r>
            <a:endParaRPr sz="2400"/>
          </a:p>
          <a:p>
            <a:pPr indent="-228600" lvl="0" marL="228600" rtl="0" algn="l">
              <a:lnSpc>
                <a:spcPct val="90000"/>
              </a:lnSpc>
              <a:spcBef>
                <a:spcPts val="1000"/>
              </a:spcBef>
              <a:spcAft>
                <a:spcPts val="0"/>
              </a:spcAft>
              <a:buClr>
                <a:schemeClr val="dk1"/>
              </a:buClr>
              <a:buSzPts val="2800"/>
              <a:buChar char="•"/>
            </a:pPr>
            <a:r>
              <a:rPr lang="en-GB" sz="2400">
                <a:latin typeface="Times New Roman"/>
                <a:ea typeface="Times New Roman"/>
                <a:cs typeface="Times New Roman"/>
                <a:sym typeface="Times New Roman"/>
              </a:rPr>
              <a:t>Process and Threads.</a:t>
            </a:r>
            <a:endParaRPr sz="2400"/>
          </a:p>
          <a:p>
            <a:pPr indent="-228600" lvl="0" marL="228600" rtl="0" algn="l">
              <a:lnSpc>
                <a:spcPct val="90000"/>
              </a:lnSpc>
              <a:spcBef>
                <a:spcPts val="1000"/>
              </a:spcBef>
              <a:spcAft>
                <a:spcPts val="0"/>
              </a:spcAft>
              <a:buClr>
                <a:schemeClr val="dk1"/>
              </a:buClr>
              <a:buSzPts val="2800"/>
              <a:buChar char="•"/>
            </a:pPr>
            <a:r>
              <a:rPr lang="en-GB" sz="2400">
                <a:latin typeface="Times New Roman"/>
                <a:ea typeface="Times New Roman"/>
                <a:cs typeface="Times New Roman"/>
                <a:sym typeface="Times New Roman"/>
              </a:rPr>
              <a:t>Demo </a:t>
            </a:r>
            <a:endParaRPr sz="2400"/>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9"/>
          <p:cNvSpPr txBox="1"/>
          <p:nvPr>
            <p:ph type="title"/>
          </p:nvPr>
        </p:nvSpPr>
        <p:spPr>
          <a:xfrm>
            <a:off x="838200" y="365125"/>
            <a:ext cx="10515600" cy="10636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sz="2700">
                <a:latin typeface="Times New Roman"/>
                <a:ea typeface="Times New Roman"/>
                <a:cs typeface="Times New Roman"/>
                <a:sym typeface="Times New Roman"/>
              </a:rPr>
              <a:t>Content</a:t>
            </a:r>
            <a:endParaRPr sz="2700"/>
          </a:p>
        </p:txBody>
      </p:sp>
      <p:sp>
        <p:nvSpPr>
          <p:cNvPr id="254" name="Google Shape;254;p19"/>
          <p:cNvSpPr txBox="1"/>
          <p:nvPr>
            <p:ph idx="1" type="body"/>
          </p:nvPr>
        </p:nvSpPr>
        <p:spPr>
          <a:xfrm>
            <a:off x="838200" y="1228100"/>
            <a:ext cx="10515600" cy="5535600"/>
          </a:xfrm>
          <a:prstGeom prst="rect">
            <a:avLst/>
          </a:prstGeom>
          <a:noFill/>
          <a:ln>
            <a:noFill/>
          </a:ln>
        </p:spPr>
        <p:txBody>
          <a:bodyPr anchorCtr="0" anchor="t" bIns="45700" lIns="91425" spcFirstLastPara="1" rIns="91425" wrap="square" tIns="45700">
            <a:normAutofit fontScale="92500" lnSpcReduction="20000"/>
          </a:bodyPr>
          <a:lstStyle/>
          <a:p>
            <a:pPr indent="-215318" lvl="0" marL="228600" rtl="0" algn="l">
              <a:lnSpc>
                <a:spcPct val="90000"/>
              </a:lnSpc>
              <a:spcBef>
                <a:spcPts val="0"/>
              </a:spcBef>
              <a:spcAft>
                <a:spcPts val="0"/>
              </a:spcAft>
              <a:buClr>
                <a:schemeClr val="dk1"/>
              </a:buClr>
              <a:buSzPct val="95389"/>
              <a:buChar char="•"/>
            </a:pPr>
            <a:r>
              <a:rPr lang="en-GB" sz="2935">
                <a:latin typeface="Times New Roman"/>
                <a:ea typeface="Times New Roman"/>
                <a:cs typeface="Times New Roman"/>
                <a:sym typeface="Times New Roman"/>
              </a:rPr>
              <a:t>Introduction to openmp</a:t>
            </a:r>
            <a:endParaRPr sz="2935"/>
          </a:p>
          <a:p>
            <a:pPr indent="-307425" lvl="1" marL="685800" rtl="0" algn="l">
              <a:lnSpc>
                <a:spcPct val="90000"/>
              </a:lnSpc>
              <a:spcBef>
                <a:spcPts val="500"/>
              </a:spcBef>
              <a:spcAft>
                <a:spcPts val="0"/>
              </a:spcAft>
              <a:buClr>
                <a:schemeClr val="dk1"/>
              </a:buClr>
              <a:buSzPct val="134067"/>
              <a:buChar char="•"/>
            </a:pPr>
            <a:r>
              <a:rPr lang="en-GB" sz="2935">
                <a:latin typeface="Times New Roman"/>
                <a:ea typeface="Times New Roman"/>
                <a:cs typeface="Times New Roman"/>
                <a:sym typeface="Times New Roman"/>
              </a:rPr>
              <a:t>What is OpenMP?  </a:t>
            </a:r>
            <a:endParaRPr sz="2935"/>
          </a:p>
          <a:p>
            <a:pPr indent="-307425" lvl="1" marL="685800" rtl="0" algn="l">
              <a:lnSpc>
                <a:spcPct val="90000"/>
              </a:lnSpc>
              <a:spcBef>
                <a:spcPts val="500"/>
              </a:spcBef>
              <a:spcAft>
                <a:spcPts val="0"/>
              </a:spcAft>
              <a:buClr>
                <a:schemeClr val="dk1"/>
              </a:buClr>
              <a:buSzPct val="134067"/>
              <a:buChar char="•"/>
            </a:pPr>
            <a:r>
              <a:rPr lang="en-GB" sz="2935">
                <a:latin typeface="Times New Roman"/>
                <a:ea typeface="Times New Roman"/>
                <a:cs typeface="Times New Roman"/>
                <a:sym typeface="Times New Roman"/>
              </a:rPr>
              <a:t>History of OpenMP</a:t>
            </a:r>
            <a:endParaRPr sz="2935"/>
          </a:p>
          <a:p>
            <a:pPr indent="-307425" lvl="1" marL="685800" rtl="0" algn="l">
              <a:lnSpc>
                <a:spcPct val="90000"/>
              </a:lnSpc>
              <a:spcBef>
                <a:spcPts val="500"/>
              </a:spcBef>
              <a:spcAft>
                <a:spcPts val="0"/>
              </a:spcAft>
              <a:buClr>
                <a:schemeClr val="dk1"/>
              </a:buClr>
              <a:buSzPct val="134067"/>
              <a:buChar char="•"/>
            </a:pPr>
            <a:r>
              <a:rPr lang="en-GB" sz="2935">
                <a:latin typeface="Times New Roman"/>
                <a:ea typeface="Times New Roman"/>
                <a:cs typeface="Times New Roman"/>
                <a:sym typeface="Times New Roman"/>
              </a:rPr>
              <a:t>Why openmp	</a:t>
            </a:r>
            <a:endParaRPr sz="2935"/>
          </a:p>
          <a:p>
            <a:pPr indent="-228682" lvl="0" marL="228600" rtl="0" algn="l">
              <a:lnSpc>
                <a:spcPct val="90000"/>
              </a:lnSpc>
              <a:spcBef>
                <a:spcPts val="1000"/>
              </a:spcBef>
              <a:spcAft>
                <a:spcPts val="0"/>
              </a:spcAft>
              <a:buClr>
                <a:schemeClr val="dk1"/>
              </a:buClr>
              <a:buSzPct val="147694"/>
              <a:buChar char="•"/>
            </a:pPr>
            <a:r>
              <a:rPr lang="en-GB" sz="2935">
                <a:latin typeface="Times New Roman"/>
                <a:ea typeface="Times New Roman"/>
                <a:cs typeface="Times New Roman"/>
                <a:sym typeface="Times New Roman"/>
              </a:rPr>
              <a:t>OpenMP Programming Model</a:t>
            </a:r>
            <a:endParaRPr sz="2935"/>
          </a:p>
          <a:p>
            <a:pPr indent="-228682" lvl="0" marL="228600" rtl="0" algn="l">
              <a:lnSpc>
                <a:spcPct val="90000"/>
              </a:lnSpc>
              <a:spcBef>
                <a:spcPts val="1000"/>
              </a:spcBef>
              <a:spcAft>
                <a:spcPts val="0"/>
              </a:spcAft>
              <a:buClr>
                <a:srgbClr val="000000"/>
              </a:buClr>
              <a:buSzPct val="147694"/>
              <a:buChar char="•"/>
            </a:pPr>
            <a:r>
              <a:rPr i="0" lang="en-GB" sz="2935" u="none" strike="noStrike">
                <a:solidFill>
                  <a:srgbClr val="000000"/>
                </a:solidFill>
                <a:latin typeface="Times New Roman"/>
                <a:ea typeface="Times New Roman"/>
                <a:cs typeface="Times New Roman"/>
                <a:sym typeface="Times New Roman"/>
              </a:rPr>
              <a:t>OpenMP Stack</a:t>
            </a:r>
            <a:endParaRPr sz="2935"/>
          </a:p>
          <a:p>
            <a:pPr indent="-228682" lvl="0" marL="228600" rtl="0" algn="l">
              <a:lnSpc>
                <a:spcPct val="90000"/>
              </a:lnSpc>
              <a:spcBef>
                <a:spcPts val="1000"/>
              </a:spcBef>
              <a:spcAft>
                <a:spcPts val="0"/>
              </a:spcAft>
              <a:buClr>
                <a:srgbClr val="000000"/>
              </a:buClr>
              <a:buSzPct val="147694"/>
              <a:buChar char="•"/>
            </a:pPr>
            <a:r>
              <a:rPr lang="en-GB" sz="2935">
                <a:solidFill>
                  <a:srgbClr val="000000"/>
                </a:solidFill>
                <a:latin typeface="Times New Roman"/>
                <a:ea typeface="Times New Roman"/>
                <a:cs typeface="Times New Roman"/>
                <a:sym typeface="Times New Roman"/>
              </a:rPr>
              <a:t>Hello world in openmp</a:t>
            </a:r>
            <a:endParaRPr sz="2935"/>
          </a:p>
          <a:p>
            <a:pPr indent="-307411" lvl="1" marL="685800" rtl="0" algn="l">
              <a:lnSpc>
                <a:spcPct val="90000"/>
              </a:lnSpc>
              <a:spcBef>
                <a:spcPts val="500"/>
              </a:spcBef>
              <a:spcAft>
                <a:spcPts val="0"/>
              </a:spcAft>
              <a:buClr>
                <a:schemeClr val="dk1"/>
              </a:buClr>
              <a:buSzPct val="99974"/>
              <a:buChar char="•"/>
            </a:pPr>
            <a:r>
              <a:rPr lang="en-GB" sz="3934">
                <a:latin typeface="Times New Roman"/>
                <a:ea typeface="Times New Roman"/>
                <a:cs typeface="Times New Roman"/>
                <a:sym typeface="Times New Roman"/>
              </a:rPr>
              <a:t>Basic Syntax</a:t>
            </a:r>
            <a:endParaRPr sz="2935"/>
          </a:p>
          <a:p>
            <a:pPr indent="-307425" lvl="1" marL="685800" rtl="0" algn="l">
              <a:lnSpc>
                <a:spcPct val="90000"/>
              </a:lnSpc>
              <a:spcBef>
                <a:spcPts val="500"/>
              </a:spcBef>
              <a:spcAft>
                <a:spcPts val="0"/>
              </a:spcAft>
              <a:buClr>
                <a:schemeClr val="dk1"/>
              </a:buClr>
              <a:buSzPct val="134067"/>
              <a:buChar char="•"/>
            </a:pPr>
            <a:r>
              <a:rPr lang="en-GB" sz="2935">
                <a:latin typeface="Times New Roman"/>
                <a:ea typeface="Times New Roman"/>
                <a:cs typeface="Times New Roman"/>
                <a:sym typeface="Times New Roman"/>
              </a:rPr>
              <a:t>Hello world c program</a:t>
            </a:r>
            <a:endParaRPr sz="2935"/>
          </a:p>
          <a:p>
            <a:pPr indent="-307411" lvl="1" marL="685800" rtl="0" algn="l">
              <a:lnSpc>
                <a:spcPct val="90000"/>
              </a:lnSpc>
              <a:spcBef>
                <a:spcPts val="500"/>
              </a:spcBef>
              <a:spcAft>
                <a:spcPts val="0"/>
              </a:spcAft>
              <a:buClr>
                <a:schemeClr val="dk1"/>
              </a:buClr>
              <a:buSzPct val="99974"/>
              <a:buChar char="•"/>
            </a:pPr>
            <a:r>
              <a:rPr lang="en-GB" sz="3934">
                <a:latin typeface="Times New Roman"/>
                <a:ea typeface="Times New Roman"/>
                <a:cs typeface="Times New Roman"/>
                <a:sym typeface="Times New Roman"/>
              </a:rPr>
              <a:t>Compile and execution </a:t>
            </a:r>
            <a:endParaRPr sz="2935"/>
          </a:p>
          <a:p>
            <a:pPr indent="-76200" lvl="1" marL="685800" rtl="0" algn="l">
              <a:lnSpc>
                <a:spcPct val="90000"/>
              </a:lnSpc>
              <a:spcBef>
                <a:spcPts val="500"/>
              </a:spcBef>
              <a:spcAft>
                <a:spcPts val="0"/>
              </a:spcAft>
              <a:buClr>
                <a:schemeClr val="dk1"/>
              </a:buClr>
              <a:buSzPct val="171428"/>
              <a:buNone/>
            </a:pPr>
            <a:r>
              <a:t/>
            </a:r>
            <a:endParaRPr>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ct val="171428"/>
              <a:buNone/>
            </a:pPr>
            <a:r>
              <a:t/>
            </a:r>
            <a:endParaRPr/>
          </a:p>
          <a:p>
            <a:pPr indent="-76200" lvl="1" marL="685800" rtl="0" algn="l">
              <a:lnSpc>
                <a:spcPct val="90000"/>
              </a:lnSpc>
              <a:spcBef>
                <a:spcPts val="500"/>
              </a:spcBef>
              <a:spcAft>
                <a:spcPts val="0"/>
              </a:spcAft>
              <a:buClr>
                <a:schemeClr val="dk1"/>
              </a:buClr>
              <a:buSzPct val="171428"/>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0"/>
          <p:cNvSpPr txBox="1"/>
          <p:nvPr>
            <p:ph type="title"/>
          </p:nvPr>
        </p:nvSpPr>
        <p:spPr>
          <a:xfrm>
            <a:off x="838200" y="365126"/>
            <a:ext cx="10515600" cy="7921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900">
                <a:latin typeface="Times New Roman"/>
                <a:ea typeface="Times New Roman"/>
                <a:cs typeface="Times New Roman"/>
                <a:sym typeface="Times New Roman"/>
              </a:rPr>
              <a:t>Introduction to openmp</a:t>
            </a:r>
            <a:endParaRPr b="1" sz="2900"/>
          </a:p>
        </p:txBody>
      </p:sp>
      <p:sp>
        <p:nvSpPr>
          <p:cNvPr id="260" name="Google Shape;260;p20"/>
          <p:cNvSpPr txBox="1"/>
          <p:nvPr>
            <p:ph idx="1" type="body"/>
          </p:nvPr>
        </p:nvSpPr>
        <p:spPr>
          <a:xfrm>
            <a:off x="838200" y="1157288"/>
            <a:ext cx="10515600" cy="50196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GB" sz="2000"/>
              <a:t>What is OpenMP? </a:t>
            </a:r>
            <a:endParaRPr sz="2000"/>
          </a:p>
          <a:p>
            <a:pPr indent="-228600" lvl="0" marL="228600" rtl="0" algn="l">
              <a:lnSpc>
                <a:spcPct val="90000"/>
              </a:lnSpc>
              <a:spcBef>
                <a:spcPts val="1000"/>
              </a:spcBef>
              <a:spcAft>
                <a:spcPts val="0"/>
              </a:spcAft>
              <a:buClr>
                <a:schemeClr val="dk1"/>
              </a:buClr>
              <a:buSzPts val="3400"/>
              <a:buChar char="•"/>
            </a:pPr>
            <a:r>
              <a:rPr lang="en-GB" sz="2000"/>
              <a:t> </a:t>
            </a:r>
            <a:r>
              <a:rPr lang="en-GB" sz="2000">
                <a:latin typeface="Times New Roman"/>
                <a:ea typeface="Times New Roman"/>
                <a:cs typeface="Times New Roman"/>
                <a:sym typeface="Times New Roman"/>
              </a:rPr>
              <a:t>An Application Program Interface (API) that may be used to explicitly direct multi-threaded, shared memory parallelism </a:t>
            </a:r>
            <a:endParaRPr sz="2000"/>
          </a:p>
          <a:p>
            <a:pPr indent="-228600" lvl="0" marL="228600" rtl="0" algn="l">
              <a:lnSpc>
                <a:spcPct val="90000"/>
              </a:lnSpc>
              <a:spcBef>
                <a:spcPts val="1000"/>
              </a:spcBef>
              <a:spcAft>
                <a:spcPts val="0"/>
              </a:spcAft>
              <a:buClr>
                <a:schemeClr val="dk1"/>
              </a:buClr>
              <a:buSzPts val="3400"/>
              <a:buChar char="•"/>
            </a:pPr>
            <a:r>
              <a:rPr lang="en-GB" sz="2000">
                <a:latin typeface="Times New Roman"/>
                <a:ea typeface="Times New Roman"/>
                <a:cs typeface="Times New Roman"/>
                <a:sym typeface="Times New Roman"/>
              </a:rPr>
              <a:t>Comprises three primary API components </a:t>
            </a:r>
            <a:endParaRPr sz="2000"/>
          </a:p>
          <a:p>
            <a:pPr indent="-266700" lvl="1" marL="685800" rtl="0" algn="l">
              <a:lnSpc>
                <a:spcPct val="90000"/>
              </a:lnSpc>
              <a:spcBef>
                <a:spcPts val="500"/>
              </a:spcBef>
              <a:spcAft>
                <a:spcPts val="0"/>
              </a:spcAft>
              <a:buClr>
                <a:schemeClr val="dk1"/>
              </a:buClr>
              <a:buSzPts val="3000"/>
              <a:buChar char="•"/>
            </a:pPr>
            <a:r>
              <a:rPr lang="en-GB" sz="2000">
                <a:latin typeface="Times New Roman"/>
                <a:ea typeface="Times New Roman"/>
                <a:cs typeface="Times New Roman"/>
                <a:sym typeface="Times New Roman"/>
              </a:rPr>
              <a:t> Compiler Directives </a:t>
            </a:r>
            <a:endParaRPr sz="2000"/>
          </a:p>
          <a:p>
            <a:pPr indent="-266700" lvl="1" marL="685800" rtl="0" algn="l">
              <a:lnSpc>
                <a:spcPct val="90000"/>
              </a:lnSpc>
              <a:spcBef>
                <a:spcPts val="500"/>
              </a:spcBef>
              <a:spcAft>
                <a:spcPts val="0"/>
              </a:spcAft>
              <a:buClr>
                <a:schemeClr val="dk1"/>
              </a:buClr>
              <a:buSzPts val="3000"/>
              <a:buChar char="•"/>
            </a:pPr>
            <a:r>
              <a:rPr lang="en-GB" sz="2000">
                <a:latin typeface="Times New Roman"/>
                <a:ea typeface="Times New Roman"/>
                <a:cs typeface="Times New Roman"/>
                <a:sym typeface="Times New Roman"/>
              </a:rPr>
              <a:t> Runtime Library Routines </a:t>
            </a:r>
            <a:endParaRPr sz="2000"/>
          </a:p>
          <a:p>
            <a:pPr indent="-266700" lvl="1" marL="685800" rtl="0" algn="l">
              <a:lnSpc>
                <a:spcPct val="90000"/>
              </a:lnSpc>
              <a:spcBef>
                <a:spcPts val="500"/>
              </a:spcBef>
              <a:spcAft>
                <a:spcPts val="0"/>
              </a:spcAft>
              <a:buClr>
                <a:schemeClr val="dk1"/>
              </a:buClr>
              <a:buSzPts val="3000"/>
              <a:buChar char="•"/>
            </a:pPr>
            <a:r>
              <a:rPr lang="en-GB" sz="2000">
                <a:latin typeface="Times New Roman"/>
                <a:ea typeface="Times New Roman"/>
                <a:cs typeface="Times New Roman"/>
                <a:sym typeface="Times New Roman"/>
              </a:rPr>
              <a:t> Environment Variables  </a:t>
            </a:r>
            <a:endParaRPr sz="2000"/>
          </a:p>
          <a:p>
            <a:pPr indent="-228600" lvl="0" marL="228600" rtl="0" algn="l">
              <a:lnSpc>
                <a:spcPct val="90000"/>
              </a:lnSpc>
              <a:spcBef>
                <a:spcPts val="1000"/>
              </a:spcBef>
              <a:spcAft>
                <a:spcPts val="0"/>
              </a:spcAft>
              <a:buClr>
                <a:schemeClr val="dk1"/>
              </a:buClr>
              <a:buSzPts val="3400"/>
              <a:buChar char="•"/>
            </a:pPr>
            <a:r>
              <a:rPr lang="en-GB" sz="2000">
                <a:latin typeface="Times New Roman"/>
                <a:ea typeface="Times New Roman"/>
                <a:cs typeface="Times New Roman"/>
                <a:sym typeface="Times New Roman"/>
              </a:rPr>
              <a:t>Portable </a:t>
            </a:r>
            <a:endParaRPr sz="2000"/>
          </a:p>
          <a:p>
            <a:pPr indent="-266700" lvl="1" marL="685800" rtl="0" algn="l">
              <a:lnSpc>
                <a:spcPct val="90000"/>
              </a:lnSpc>
              <a:spcBef>
                <a:spcPts val="500"/>
              </a:spcBef>
              <a:spcAft>
                <a:spcPts val="0"/>
              </a:spcAft>
              <a:buClr>
                <a:schemeClr val="dk1"/>
              </a:buClr>
              <a:buSzPts val="3000"/>
              <a:buChar char="•"/>
            </a:pPr>
            <a:r>
              <a:rPr lang="en-GB" sz="2000">
                <a:latin typeface="Times New Roman"/>
                <a:ea typeface="Times New Roman"/>
                <a:cs typeface="Times New Roman"/>
                <a:sym typeface="Times New Roman"/>
              </a:rPr>
              <a:t>The API is specified for C/C++ and Fortran</a:t>
            </a:r>
            <a:endParaRPr sz="2000"/>
          </a:p>
          <a:p>
            <a:pPr indent="-266700" lvl="1" marL="685800" rtl="0" algn="l">
              <a:lnSpc>
                <a:spcPct val="90000"/>
              </a:lnSpc>
              <a:spcBef>
                <a:spcPts val="500"/>
              </a:spcBef>
              <a:spcAft>
                <a:spcPts val="0"/>
              </a:spcAft>
              <a:buClr>
                <a:schemeClr val="dk1"/>
              </a:buClr>
              <a:buSzPts val="3000"/>
              <a:buChar char="•"/>
            </a:pPr>
            <a:r>
              <a:rPr lang="en-GB" sz="2000">
                <a:latin typeface="Times New Roman"/>
                <a:ea typeface="Times New Roman"/>
                <a:cs typeface="Times New Roman"/>
                <a:sym typeface="Times New Roman"/>
              </a:rPr>
              <a:t>Has been implemented for most major platforms including Unix/ Linux platforms and Windows </a:t>
            </a:r>
            <a:endParaRPr sz="2000"/>
          </a:p>
        </p:txBody>
      </p:sp>
      <p:pic>
        <p:nvPicPr>
          <p:cNvPr id="261" name="Google Shape;261;p20"/>
          <p:cNvPicPr preferRelativeResize="0"/>
          <p:nvPr/>
        </p:nvPicPr>
        <p:blipFill rotWithShape="1">
          <a:blip r:embed="rId3">
            <a:alphaModFix/>
          </a:blip>
          <a:srcRect b="0" l="0" r="0" t="0"/>
          <a:stretch/>
        </p:blipFill>
        <p:spPr>
          <a:xfrm>
            <a:off x="7739251" y="2482577"/>
            <a:ext cx="3194480" cy="22193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838200" y="365125"/>
            <a:ext cx="10515600" cy="8493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a:latin typeface="Times New Roman"/>
                <a:ea typeface="Times New Roman"/>
                <a:cs typeface="Times New Roman"/>
                <a:sym typeface="Times New Roman"/>
              </a:rPr>
              <a:t>Introduction to openmp</a:t>
            </a:r>
            <a:endParaRPr/>
          </a:p>
        </p:txBody>
      </p:sp>
      <p:sp>
        <p:nvSpPr>
          <p:cNvPr id="267" name="Google Shape;267;p21"/>
          <p:cNvSpPr txBox="1"/>
          <p:nvPr>
            <p:ph idx="1" type="body"/>
          </p:nvPr>
        </p:nvSpPr>
        <p:spPr>
          <a:xfrm>
            <a:off x="838200" y="1355350"/>
            <a:ext cx="10515600" cy="4776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GB" sz="2500">
                <a:latin typeface="Times New Roman"/>
                <a:ea typeface="Times New Roman"/>
                <a:cs typeface="Times New Roman"/>
                <a:sym typeface="Times New Roman"/>
              </a:rPr>
              <a:t>What is OpenMP? (cont.) </a:t>
            </a:r>
            <a:endParaRPr sz="2500"/>
          </a:p>
          <a:p>
            <a:pPr indent="-209550" lvl="0" marL="228600" rtl="0" algn="l">
              <a:lnSpc>
                <a:spcPct val="9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Standardized </a:t>
            </a:r>
            <a:endParaRPr sz="2500"/>
          </a:p>
          <a:p>
            <a:pPr indent="-234950" lvl="1" marL="685800" rtl="0" algn="l">
              <a:lnSpc>
                <a:spcPct val="9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Jointly defined and endorsed by a group of major computer hardware and software vendors </a:t>
            </a:r>
            <a:endParaRPr sz="2500"/>
          </a:p>
          <a:p>
            <a:pPr indent="-234950" lvl="1" marL="685800" rtl="0" algn="l">
              <a:lnSpc>
                <a:spcPct val="9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Expected to become an ANSI standard later??? </a:t>
            </a:r>
            <a:endParaRPr sz="2500"/>
          </a:p>
          <a:p>
            <a:pPr indent="-209550" lvl="0" marL="228600" rtl="0" algn="l">
              <a:lnSpc>
                <a:spcPct val="9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What does OpenMP stand for? </a:t>
            </a:r>
            <a:endParaRPr sz="2500"/>
          </a:p>
          <a:p>
            <a:pPr indent="-234950" lvl="1" marL="685800" rtl="0" algn="l">
              <a:lnSpc>
                <a:spcPct val="9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Short version: Open Multi-Processing </a:t>
            </a:r>
            <a:endParaRPr sz="2500"/>
          </a:p>
          <a:p>
            <a:pPr indent="-234950" lvl="1" marL="685800" rtl="0" algn="l">
              <a:lnSpc>
                <a:spcPct val="9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Long version: Open specifications for Multi-Processing via collaborative work between interested parties from the hardware and software industry, government and academia</a:t>
            </a:r>
            <a:endParaRPr b="1" sz="25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838200" y="365125"/>
            <a:ext cx="10515600" cy="8493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a:latin typeface="Times New Roman"/>
                <a:ea typeface="Times New Roman"/>
                <a:cs typeface="Times New Roman"/>
                <a:sym typeface="Times New Roman"/>
              </a:rPr>
              <a:t>Introduction to openmp</a:t>
            </a:r>
            <a:endParaRPr/>
          </a:p>
        </p:txBody>
      </p:sp>
      <p:sp>
        <p:nvSpPr>
          <p:cNvPr id="273" name="Google Shape;273;p22"/>
          <p:cNvSpPr txBox="1"/>
          <p:nvPr>
            <p:ph idx="1" type="body"/>
          </p:nvPr>
        </p:nvSpPr>
        <p:spPr>
          <a:xfrm>
            <a:off x="838200" y="1400175"/>
            <a:ext cx="10515600" cy="47767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GB">
                <a:latin typeface="Times New Roman"/>
                <a:ea typeface="Times New Roman"/>
                <a:cs typeface="Times New Roman"/>
                <a:sym typeface="Times New Roman"/>
              </a:rPr>
              <a:t>History of OpenMP</a:t>
            </a:r>
            <a:endParaRPr/>
          </a:p>
          <a:p>
            <a:pPr indent="0" lvl="0" marL="0" rtl="0" algn="l">
              <a:lnSpc>
                <a:spcPct val="90000"/>
              </a:lnSpc>
              <a:spcBef>
                <a:spcPts val="1000"/>
              </a:spcBef>
              <a:spcAft>
                <a:spcPts val="0"/>
              </a:spcAft>
              <a:buClr>
                <a:schemeClr val="dk1"/>
              </a:buClr>
              <a:buSzPts val="2800"/>
              <a:buNone/>
            </a:pPr>
            <a:r>
              <a:t/>
            </a:r>
            <a:endParaRPr b="1">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b="1">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b="1">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b="1">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b="1">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rPr lang="en-GB" sz="2000">
                <a:latin typeface="Times New Roman"/>
                <a:ea typeface="Times New Roman"/>
                <a:cs typeface="Times New Roman"/>
                <a:sym typeface="Times New Roman"/>
              </a:rPr>
              <a:t>Version 1.0 : </a:t>
            </a:r>
            <a:r>
              <a:rPr b="0" i="0" lang="en-GB" sz="2000">
                <a:solidFill>
                  <a:srgbClr val="202122"/>
                </a:solidFill>
                <a:latin typeface="Times New Roman"/>
                <a:ea typeface="Times New Roman"/>
                <a:cs typeface="Times New Roman"/>
                <a:sym typeface="Times New Roman"/>
              </a:rPr>
              <a:t>OpenMP for Fortran 1.0, in October 1997</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rPr b="1" lang="en-GB">
                <a:latin typeface="Times New Roman"/>
                <a:ea typeface="Times New Roman"/>
                <a:cs typeface="Times New Roman"/>
                <a:sym typeface="Times New Roman"/>
              </a:rPr>
              <a:t>				</a:t>
            </a:r>
            <a:r>
              <a:rPr lang="en-GB" sz="2000">
                <a:latin typeface="Times New Roman"/>
                <a:ea typeface="Times New Roman"/>
                <a:cs typeface="Times New Roman"/>
                <a:sym typeface="Times New Roman"/>
              </a:rPr>
              <a:t>Version 1.0 : </a:t>
            </a:r>
            <a:r>
              <a:rPr b="0" i="0" lang="en-GB" sz="2000">
                <a:solidFill>
                  <a:srgbClr val="202122"/>
                </a:solidFill>
                <a:latin typeface="Times New Roman"/>
                <a:ea typeface="Times New Roman"/>
                <a:cs typeface="Times New Roman"/>
                <a:sym typeface="Times New Roman"/>
              </a:rPr>
              <a:t>OpenMP for C/C++, in October 1998</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rPr lang="en-GB" sz="2000">
                <a:latin typeface="Times New Roman"/>
                <a:ea typeface="Times New Roman"/>
                <a:cs typeface="Times New Roman"/>
                <a:sym typeface="Times New Roman"/>
              </a:rPr>
              <a:t>Version 2.0 : </a:t>
            </a:r>
            <a:r>
              <a:rPr b="0" i="0" lang="en-GB" sz="2000">
                <a:solidFill>
                  <a:srgbClr val="202122"/>
                </a:solidFill>
                <a:latin typeface="Times New Roman"/>
                <a:ea typeface="Times New Roman"/>
                <a:cs typeface="Times New Roman"/>
                <a:sym typeface="Times New Roman"/>
              </a:rPr>
              <a:t>OpenMP for Fortran 1.1, in 1999</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rPr b="1" lang="en-GB" sz="2000">
                <a:latin typeface="Times New Roman"/>
                <a:ea typeface="Times New Roman"/>
                <a:cs typeface="Times New Roman"/>
                <a:sym typeface="Times New Roman"/>
              </a:rPr>
              <a:t>				</a:t>
            </a:r>
            <a:r>
              <a:rPr lang="en-GB" sz="2000">
                <a:latin typeface="Times New Roman"/>
                <a:ea typeface="Times New Roman"/>
                <a:cs typeface="Times New Roman"/>
                <a:sym typeface="Times New Roman"/>
              </a:rPr>
              <a:t>Version 2.0 : </a:t>
            </a:r>
            <a:r>
              <a:rPr b="0" i="0" lang="en-GB" sz="2000">
                <a:solidFill>
                  <a:srgbClr val="202122"/>
                </a:solidFill>
                <a:latin typeface="Times New Roman"/>
                <a:ea typeface="Times New Roman"/>
                <a:cs typeface="Times New Roman"/>
                <a:sym typeface="Times New Roman"/>
              </a:rPr>
              <a:t>OpenMP for C/C++, in 2000</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rPr lang="en-GB" sz="2000">
                <a:latin typeface="Times New Roman"/>
                <a:ea typeface="Times New Roman"/>
                <a:cs typeface="Times New Roman"/>
                <a:sym typeface="Times New Roman"/>
              </a:rPr>
              <a:t>Version 2.0 : </a:t>
            </a:r>
            <a:r>
              <a:rPr b="0" i="0" lang="en-GB" sz="2000">
                <a:solidFill>
                  <a:srgbClr val="202122"/>
                </a:solidFill>
                <a:latin typeface="Times New Roman"/>
                <a:ea typeface="Times New Roman"/>
                <a:cs typeface="Times New Roman"/>
                <a:sym typeface="Times New Roman"/>
              </a:rPr>
              <a:t>OpenMP for C/C++, in 2002</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rPr b="1" lang="en-GB" sz="2000">
                <a:latin typeface="Times New Roman"/>
                <a:ea typeface="Times New Roman"/>
                <a:cs typeface="Times New Roman"/>
                <a:sym typeface="Times New Roman"/>
              </a:rPr>
              <a:t>				</a:t>
            </a:r>
            <a:r>
              <a:rPr lang="en-GB" sz="2000">
                <a:latin typeface="Times New Roman"/>
                <a:ea typeface="Times New Roman"/>
                <a:cs typeface="Times New Roman"/>
                <a:sym typeface="Times New Roman"/>
              </a:rPr>
              <a:t>Version 2.5 : </a:t>
            </a:r>
            <a:r>
              <a:rPr b="0" i="0" lang="en-GB" sz="2000">
                <a:solidFill>
                  <a:srgbClr val="202122"/>
                </a:solidFill>
                <a:latin typeface="Times New Roman"/>
                <a:ea typeface="Times New Roman"/>
                <a:cs typeface="Times New Roman"/>
                <a:sym typeface="Times New Roman"/>
              </a:rPr>
              <a:t>OpenMP for C/C++/Fortran, in 2005</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b="1">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b="1">
              <a:latin typeface="Times New Roman"/>
              <a:ea typeface="Times New Roman"/>
              <a:cs typeface="Times New Roman"/>
              <a:sym typeface="Times New Roman"/>
            </a:endParaRPr>
          </a:p>
        </p:txBody>
      </p:sp>
      <p:pic>
        <p:nvPicPr>
          <p:cNvPr id="274" name="Google Shape;274;p22"/>
          <p:cNvPicPr preferRelativeResize="0"/>
          <p:nvPr/>
        </p:nvPicPr>
        <p:blipFill rotWithShape="1">
          <a:blip r:embed="rId3">
            <a:alphaModFix/>
          </a:blip>
          <a:srcRect b="0" l="0" r="0" t="0"/>
          <a:stretch/>
        </p:blipFill>
        <p:spPr>
          <a:xfrm>
            <a:off x="2510381" y="1709113"/>
            <a:ext cx="9010653" cy="15576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3"/>
          <p:cNvSpPr txBox="1"/>
          <p:nvPr>
            <p:ph type="title"/>
          </p:nvPr>
        </p:nvSpPr>
        <p:spPr>
          <a:xfrm>
            <a:off x="838200" y="365125"/>
            <a:ext cx="10515600" cy="8493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a:latin typeface="Times New Roman"/>
                <a:ea typeface="Times New Roman"/>
                <a:cs typeface="Times New Roman"/>
                <a:sym typeface="Times New Roman"/>
              </a:rPr>
              <a:t>Introduction to openmp</a:t>
            </a:r>
            <a:endParaRPr/>
          </a:p>
        </p:txBody>
      </p:sp>
      <p:sp>
        <p:nvSpPr>
          <p:cNvPr id="280" name="Google Shape;280;p23"/>
          <p:cNvSpPr txBox="1"/>
          <p:nvPr>
            <p:ph idx="1" type="body"/>
          </p:nvPr>
        </p:nvSpPr>
        <p:spPr>
          <a:xfrm>
            <a:off x="838200" y="1400175"/>
            <a:ext cx="10515600" cy="5092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GB">
                <a:latin typeface="Times New Roman"/>
                <a:ea typeface="Times New Roman"/>
                <a:cs typeface="Times New Roman"/>
                <a:sym typeface="Times New Roman"/>
              </a:rPr>
              <a:t>History of OpenMP(cont.)</a:t>
            </a:r>
            <a:endParaRPr/>
          </a:p>
          <a:p>
            <a:pPr indent="-228600" lvl="0" marL="228600" rtl="0" algn="l">
              <a:lnSpc>
                <a:spcPct val="90000"/>
              </a:lnSpc>
              <a:spcBef>
                <a:spcPts val="1000"/>
              </a:spcBef>
              <a:spcAft>
                <a:spcPts val="0"/>
              </a:spcAft>
              <a:buClr>
                <a:srgbClr val="202122"/>
              </a:buClr>
              <a:buSzPts val="2000"/>
              <a:buChar char="•"/>
            </a:pPr>
            <a:r>
              <a:rPr b="0" i="0" lang="en-GB" sz="2000">
                <a:solidFill>
                  <a:srgbClr val="202122"/>
                </a:solidFill>
                <a:latin typeface="Times New Roman"/>
                <a:ea typeface="Times New Roman"/>
                <a:cs typeface="Times New Roman"/>
                <a:sym typeface="Times New Roman"/>
              </a:rPr>
              <a:t>Up to version 2.0, OpenMP primarily specified ways to parallelize </a:t>
            </a:r>
            <a:endParaRPr/>
          </a:p>
          <a:p>
            <a:pPr indent="0" lvl="0" marL="0" rtl="0" algn="l">
              <a:lnSpc>
                <a:spcPct val="90000"/>
              </a:lnSpc>
              <a:spcBef>
                <a:spcPts val="1000"/>
              </a:spcBef>
              <a:spcAft>
                <a:spcPts val="0"/>
              </a:spcAft>
              <a:buClr>
                <a:srgbClr val="202122"/>
              </a:buClr>
              <a:buSzPts val="2000"/>
              <a:buNone/>
            </a:pPr>
            <a:r>
              <a:rPr lang="en-GB" sz="2000">
                <a:solidFill>
                  <a:srgbClr val="202122"/>
                </a:solidFill>
                <a:latin typeface="Times New Roman"/>
                <a:ea typeface="Times New Roman"/>
                <a:cs typeface="Times New Roman"/>
                <a:sym typeface="Times New Roman"/>
              </a:rPr>
              <a:t>     </a:t>
            </a:r>
            <a:r>
              <a:rPr b="0" i="0" lang="en-GB" sz="2000">
                <a:solidFill>
                  <a:srgbClr val="202122"/>
                </a:solidFill>
                <a:latin typeface="Times New Roman"/>
                <a:ea typeface="Times New Roman"/>
                <a:cs typeface="Times New Roman"/>
                <a:sym typeface="Times New Roman"/>
              </a:rPr>
              <a:t>highly regular loops, as they occur in matrix-oriented </a:t>
            </a:r>
            <a:r>
              <a:rPr b="0" i="0" lang="en-GB" sz="2000">
                <a:latin typeface="Times New Roman"/>
                <a:ea typeface="Times New Roman"/>
                <a:cs typeface="Times New Roman"/>
                <a:sym typeface="Times New Roman"/>
              </a:rPr>
              <a:t>numerical </a:t>
            </a:r>
            <a:endParaRPr/>
          </a:p>
          <a:p>
            <a:pPr indent="0" lvl="0" marL="0" rtl="0" algn="l">
              <a:lnSpc>
                <a:spcPct val="90000"/>
              </a:lnSpc>
              <a:spcBef>
                <a:spcPts val="1000"/>
              </a:spcBef>
              <a:spcAft>
                <a:spcPts val="0"/>
              </a:spcAft>
              <a:buClr>
                <a:schemeClr val="dk1"/>
              </a:buClr>
              <a:buSzPts val="2000"/>
              <a:buNone/>
            </a:pPr>
            <a:r>
              <a:rPr lang="en-GB" sz="2000">
                <a:latin typeface="Times New Roman"/>
                <a:ea typeface="Times New Roman"/>
                <a:cs typeface="Times New Roman"/>
                <a:sym typeface="Times New Roman"/>
              </a:rPr>
              <a:t>     </a:t>
            </a:r>
            <a:r>
              <a:rPr b="0" i="0" lang="en-GB" sz="2000">
                <a:latin typeface="Times New Roman"/>
                <a:ea typeface="Times New Roman"/>
                <a:cs typeface="Times New Roman"/>
                <a:sym typeface="Times New Roman"/>
              </a:rPr>
              <a:t>programming</a:t>
            </a:r>
            <a:r>
              <a:rPr b="0" i="0" lang="en-GB" sz="2000">
                <a:solidFill>
                  <a:srgbClr val="202122"/>
                </a:solidFill>
                <a:latin typeface="Times New Roman"/>
                <a:ea typeface="Times New Roman"/>
                <a:cs typeface="Times New Roman"/>
                <a:sym typeface="Times New Roman"/>
              </a:rPr>
              <a:t>,</a:t>
            </a:r>
            <a:endParaRPr/>
          </a:p>
          <a:p>
            <a:pPr indent="0" lvl="0" marL="0" rtl="0" algn="l">
              <a:lnSpc>
                <a:spcPct val="90000"/>
              </a:lnSpc>
              <a:spcBef>
                <a:spcPts val="1000"/>
              </a:spcBef>
              <a:spcAft>
                <a:spcPts val="0"/>
              </a:spcAft>
              <a:buClr>
                <a:schemeClr val="dk1"/>
              </a:buClr>
              <a:buSzPts val="2000"/>
              <a:buNone/>
            </a:pPr>
            <a:r>
              <a:t/>
            </a:r>
            <a:endParaRPr b="0" i="0" sz="2000">
              <a:solidFill>
                <a:srgbClr val="202122"/>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02122"/>
              </a:buClr>
              <a:buSzPts val="2000"/>
              <a:buChar char="•"/>
            </a:pPr>
            <a:r>
              <a:rPr lang="en-GB" sz="2000">
                <a:solidFill>
                  <a:srgbClr val="202122"/>
                </a:solidFill>
                <a:latin typeface="Times New Roman"/>
                <a:ea typeface="Times New Roman"/>
                <a:cs typeface="Times New Roman"/>
                <a:sym typeface="Times New Roman"/>
              </a:rPr>
              <a:t>In </a:t>
            </a:r>
            <a:r>
              <a:rPr b="0" i="0" lang="en-GB" sz="2000">
                <a:solidFill>
                  <a:srgbClr val="202122"/>
                </a:solidFill>
                <a:latin typeface="Times New Roman"/>
                <a:ea typeface="Times New Roman"/>
                <a:cs typeface="Times New Roman"/>
                <a:sym typeface="Times New Roman"/>
              </a:rPr>
              <a:t>Version 3.0 Included features like concept of </a:t>
            </a:r>
            <a:r>
              <a:rPr b="0" lang="en-GB" sz="2000">
                <a:solidFill>
                  <a:srgbClr val="202122"/>
                </a:solidFill>
                <a:latin typeface="Times New Roman"/>
                <a:ea typeface="Times New Roman"/>
                <a:cs typeface="Times New Roman"/>
                <a:sym typeface="Times New Roman"/>
              </a:rPr>
              <a:t>tasks</a:t>
            </a:r>
            <a:r>
              <a:rPr b="0" i="0" lang="en-GB" sz="2000">
                <a:solidFill>
                  <a:srgbClr val="202122"/>
                </a:solidFill>
                <a:latin typeface="Times New Roman"/>
                <a:ea typeface="Times New Roman"/>
                <a:cs typeface="Times New Roman"/>
                <a:sym typeface="Times New Roman"/>
              </a:rPr>
              <a:t> and the </a:t>
            </a:r>
            <a:r>
              <a:rPr b="0" lang="en-GB" sz="2000">
                <a:solidFill>
                  <a:srgbClr val="202122"/>
                </a:solidFill>
                <a:latin typeface="Times New Roman"/>
                <a:ea typeface="Times New Roman"/>
                <a:cs typeface="Times New Roman"/>
                <a:sym typeface="Times New Roman"/>
              </a:rPr>
              <a:t>task</a:t>
            </a:r>
            <a:r>
              <a:rPr b="0" i="0" lang="en-GB" sz="2000">
                <a:solidFill>
                  <a:srgbClr val="202122"/>
                </a:solidFill>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rgbClr val="202122"/>
              </a:buClr>
              <a:buSzPts val="2000"/>
              <a:buNone/>
            </a:pPr>
            <a:r>
              <a:rPr b="0" i="0" lang="en-GB" sz="2000">
                <a:solidFill>
                  <a:srgbClr val="202122"/>
                </a:solidFill>
                <a:latin typeface="Times New Roman"/>
                <a:ea typeface="Times New Roman"/>
                <a:cs typeface="Times New Roman"/>
                <a:sym typeface="Times New Roman"/>
              </a:rPr>
              <a:t>    construct.</a:t>
            </a:r>
            <a:endParaRPr/>
          </a:p>
          <a:p>
            <a:pPr indent="0" lvl="0" marL="0" rtl="0" algn="l">
              <a:lnSpc>
                <a:spcPct val="90000"/>
              </a:lnSpc>
              <a:spcBef>
                <a:spcPts val="1000"/>
              </a:spcBef>
              <a:spcAft>
                <a:spcPts val="0"/>
              </a:spcAft>
              <a:buClr>
                <a:schemeClr val="dk1"/>
              </a:buClr>
              <a:buSzPts val="2000"/>
              <a:buNone/>
            </a:pPr>
            <a:r>
              <a:t/>
            </a:r>
            <a:endParaRPr sz="2000">
              <a:solidFill>
                <a:srgbClr val="202122"/>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In version 4.0 openmp improved following </a:t>
            </a:r>
            <a:r>
              <a:rPr b="0" i="0" lang="en-GB" sz="2000">
                <a:solidFill>
                  <a:srgbClr val="202122"/>
                </a:solidFill>
                <a:latin typeface="Times New Roman"/>
                <a:ea typeface="Times New Roman"/>
                <a:cs typeface="Times New Roman"/>
                <a:sym typeface="Times New Roman"/>
              </a:rPr>
              <a:t>features:</a:t>
            </a:r>
            <a:endParaRPr/>
          </a:p>
          <a:p>
            <a:pPr indent="-228600" lvl="0" marL="228600" rtl="0" algn="l">
              <a:lnSpc>
                <a:spcPct val="90000"/>
              </a:lnSpc>
              <a:spcBef>
                <a:spcPts val="1000"/>
              </a:spcBef>
              <a:spcAft>
                <a:spcPts val="0"/>
              </a:spcAft>
              <a:buClr>
                <a:srgbClr val="202122"/>
              </a:buClr>
              <a:buSzPts val="2000"/>
              <a:buChar char="•"/>
            </a:pPr>
            <a:r>
              <a:rPr b="0" i="0" lang="en-GB" sz="2000">
                <a:solidFill>
                  <a:srgbClr val="202122"/>
                </a:solidFill>
                <a:latin typeface="Times New Roman"/>
                <a:ea typeface="Times New Roman"/>
                <a:cs typeface="Times New Roman"/>
                <a:sym typeface="Times New Roman"/>
              </a:rPr>
              <a:t>support for </a:t>
            </a:r>
            <a:r>
              <a:rPr b="0" i="0" lang="en-GB" sz="2000" strike="noStrike">
                <a:latin typeface="Times New Roman"/>
                <a:ea typeface="Times New Roman"/>
                <a:cs typeface="Times New Roman"/>
                <a:sym typeface="Times New Roman"/>
              </a:rPr>
              <a:t>accelerators</a:t>
            </a:r>
            <a:r>
              <a:rPr lang="en-GB" sz="2000" strike="noStrike">
                <a:solidFill>
                  <a:srgbClr val="202122"/>
                </a:solidFill>
                <a:latin typeface="Times New Roman"/>
                <a:ea typeface="Times New Roman"/>
                <a:cs typeface="Times New Roman"/>
                <a:sym typeface="Times New Roman"/>
              </a:rPr>
              <a:t>,</a:t>
            </a:r>
            <a:r>
              <a:rPr b="0" i="0" lang="en-GB" sz="2000">
                <a:solidFill>
                  <a:srgbClr val="202122"/>
                </a:solidFill>
                <a:latin typeface="Times New Roman"/>
                <a:ea typeface="Times New Roman"/>
                <a:cs typeface="Times New Roman"/>
                <a:sym typeface="Times New Roman"/>
              </a:rPr>
              <a:t> </a:t>
            </a:r>
            <a:r>
              <a:rPr b="0" i="0" lang="en-GB" sz="2000" strike="noStrike">
                <a:latin typeface="Times New Roman"/>
                <a:ea typeface="Times New Roman"/>
                <a:cs typeface="Times New Roman"/>
                <a:sym typeface="Times New Roman"/>
              </a:rPr>
              <a:t>atomics</a:t>
            </a:r>
            <a:r>
              <a:rPr lang="en-GB" sz="2000" strike="noStrike">
                <a:solidFill>
                  <a:srgbClr val="202122"/>
                </a:solidFill>
                <a:latin typeface="Times New Roman"/>
                <a:ea typeface="Times New Roman"/>
                <a:cs typeface="Times New Roman"/>
                <a:sym typeface="Times New Roman"/>
              </a:rPr>
              <a:t>,</a:t>
            </a:r>
            <a:r>
              <a:rPr b="0" i="0" lang="en-GB" sz="2000">
                <a:solidFill>
                  <a:srgbClr val="202122"/>
                </a:solidFill>
                <a:latin typeface="Times New Roman"/>
                <a:ea typeface="Times New Roman"/>
                <a:cs typeface="Times New Roman"/>
                <a:sym typeface="Times New Roman"/>
              </a:rPr>
              <a:t> error handling, </a:t>
            </a:r>
            <a:r>
              <a:rPr b="0" i="0" lang="en-GB" sz="2000" strike="noStrike">
                <a:latin typeface="Times New Roman"/>
                <a:ea typeface="Times New Roman"/>
                <a:cs typeface="Times New Roman"/>
                <a:sym typeface="Times New Roman"/>
              </a:rPr>
              <a:t>thread affinity</a:t>
            </a:r>
            <a:r>
              <a:rPr b="0" i="0" lang="en-GB" sz="2000">
                <a:solidFill>
                  <a:srgbClr val="202122"/>
                </a:solidFill>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rgbClr val="202122"/>
              </a:buClr>
              <a:buSzPts val="2000"/>
              <a:buNone/>
            </a:pPr>
            <a:r>
              <a:rPr lang="en-GB" sz="2000">
                <a:solidFill>
                  <a:srgbClr val="202122"/>
                </a:solidFill>
                <a:latin typeface="Times New Roman"/>
                <a:ea typeface="Times New Roman"/>
                <a:cs typeface="Times New Roman"/>
                <a:sym typeface="Times New Roman"/>
              </a:rPr>
              <a:t>    </a:t>
            </a:r>
            <a:r>
              <a:rPr b="0" i="0" lang="en-GB" sz="2000">
                <a:solidFill>
                  <a:srgbClr val="202122"/>
                </a:solidFill>
                <a:latin typeface="Times New Roman"/>
                <a:ea typeface="Times New Roman"/>
                <a:cs typeface="Times New Roman"/>
                <a:sym typeface="Times New Roman"/>
              </a:rPr>
              <a:t>tasking extensions; user defined </a:t>
            </a:r>
            <a:r>
              <a:rPr b="0" i="0" lang="en-GB" sz="2000" u="none" strike="noStrike">
                <a:latin typeface="Times New Roman"/>
                <a:ea typeface="Times New Roman"/>
                <a:cs typeface="Times New Roman"/>
                <a:sym typeface="Times New Roman"/>
              </a:rPr>
              <a:t>reduction</a:t>
            </a:r>
            <a:r>
              <a:rPr lang="en-GB" sz="2000" u="none" strike="noStrike">
                <a:solidFill>
                  <a:srgbClr val="202122"/>
                </a:solidFill>
                <a:latin typeface="Times New Roman"/>
                <a:ea typeface="Times New Roman"/>
                <a:cs typeface="Times New Roman"/>
                <a:sym typeface="Times New Roman"/>
              </a:rPr>
              <a:t>,</a:t>
            </a:r>
            <a:r>
              <a:rPr b="0" i="0" lang="en-GB" sz="2000">
                <a:solidFill>
                  <a:srgbClr val="202122"/>
                </a:solidFill>
                <a:latin typeface="Times New Roman"/>
                <a:ea typeface="Times New Roman"/>
                <a:cs typeface="Times New Roman"/>
                <a:sym typeface="Times New Roman"/>
              </a:rPr>
              <a:t> </a:t>
            </a:r>
            <a:r>
              <a:rPr b="0" i="0" lang="en-GB" sz="2000" u="none" strike="noStrike">
                <a:latin typeface="Times New Roman"/>
                <a:ea typeface="Times New Roman"/>
                <a:cs typeface="Times New Roman"/>
                <a:sym typeface="Times New Roman"/>
              </a:rPr>
              <a:t>SIMD</a:t>
            </a:r>
            <a:r>
              <a:rPr b="0" i="0" lang="en-GB" sz="2000">
                <a:solidFill>
                  <a:srgbClr val="202122"/>
                </a:solidFill>
                <a:latin typeface="Times New Roman"/>
                <a:ea typeface="Times New Roman"/>
                <a:cs typeface="Times New Roman"/>
                <a:sym typeface="Times New Roman"/>
              </a:rPr>
              <a:t> support.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4"/>
          <p:cNvSpPr txBox="1"/>
          <p:nvPr>
            <p:ph type="title"/>
          </p:nvPr>
        </p:nvSpPr>
        <p:spPr>
          <a:xfrm>
            <a:off x="738187" y="365125"/>
            <a:ext cx="10515600" cy="8493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a:latin typeface="Times New Roman"/>
                <a:ea typeface="Times New Roman"/>
                <a:cs typeface="Times New Roman"/>
                <a:sym typeface="Times New Roman"/>
              </a:rPr>
              <a:t>Introduction to openmp</a:t>
            </a:r>
            <a:endParaRPr/>
          </a:p>
        </p:txBody>
      </p:sp>
      <p:sp>
        <p:nvSpPr>
          <p:cNvPr id="286" name="Google Shape;286;p24"/>
          <p:cNvSpPr txBox="1"/>
          <p:nvPr>
            <p:ph idx="1" type="body"/>
          </p:nvPr>
        </p:nvSpPr>
        <p:spPr>
          <a:xfrm>
            <a:off x="738187" y="1214438"/>
            <a:ext cx="10515600" cy="5092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02122"/>
              </a:buClr>
              <a:buSzPts val="2800"/>
              <a:buNone/>
            </a:pPr>
            <a:r>
              <a:rPr b="1" i="0" lang="en-GB">
                <a:solidFill>
                  <a:srgbClr val="202122"/>
                </a:solidFill>
                <a:latin typeface="Times New Roman"/>
                <a:ea typeface="Times New Roman"/>
                <a:cs typeface="Times New Roman"/>
                <a:sym typeface="Times New Roman"/>
              </a:rPr>
              <a:t>Why Openmp?</a:t>
            </a:r>
            <a:endParaRPr/>
          </a:p>
          <a:p>
            <a:pPr indent="-228600" lvl="0" marL="228600" rtl="0" algn="l">
              <a:lnSpc>
                <a:spcPct val="150000"/>
              </a:lnSpc>
              <a:spcBef>
                <a:spcPts val="1000"/>
              </a:spcBef>
              <a:spcAft>
                <a:spcPts val="0"/>
              </a:spcAft>
              <a:buClr>
                <a:srgbClr val="000000"/>
              </a:buClr>
              <a:buSzPts val="2000"/>
              <a:buChar char="•"/>
            </a:pPr>
            <a:r>
              <a:rPr b="0" i="0" lang="en-GB" sz="2000">
                <a:solidFill>
                  <a:srgbClr val="000000"/>
                </a:solidFill>
                <a:latin typeface="Times New Roman"/>
                <a:ea typeface="Times New Roman"/>
                <a:cs typeface="Times New Roman"/>
                <a:sym typeface="Times New Roman"/>
              </a:rPr>
              <a:t>More efficient</a:t>
            </a:r>
            <a:endParaRPr/>
          </a:p>
          <a:p>
            <a:pPr indent="-228600" lvl="0" marL="228600" rtl="0" algn="l">
              <a:lnSpc>
                <a:spcPct val="150000"/>
              </a:lnSpc>
              <a:spcBef>
                <a:spcPts val="1000"/>
              </a:spcBef>
              <a:spcAft>
                <a:spcPts val="0"/>
              </a:spcAft>
              <a:buClr>
                <a:srgbClr val="000000"/>
              </a:buClr>
              <a:buSzPts val="2000"/>
              <a:buChar char="•"/>
            </a:pPr>
            <a:r>
              <a:rPr lang="en-GB" sz="2000">
                <a:solidFill>
                  <a:srgbClr val="000000"/>
                </a:solidFill>
                <a:latin typeface="Times New Roman"/>
                <a:ea typeface="Times New Roman"/>
                <a:cs typeface="Times New Roman"/>
                <a:sym typeface="Times New Roman"/>
              </a:rPr>
              <a:t>H</a:t>
            </a:r>
            <a:r>
              <a:rPr b="0" i="0" lang="en-GB" sz="2000">
                <a:solidFill>
                  <a:srgbClr val="000000"/>
                </a:solidFill>
                <a:latin typeface="Times New Roman"/>
                <a:ea typeface="Times New Roman"/>
                <a:cs typeface="Times New Roman"/>
                <a:sym typeface="Times New Roman"/>
              </a:rPr>
              <a:t>ides the low-level details.</a:t>
            </a:r>
            <a:endParaRPr/>
          </a:p>
          <a:p>
            <a:pPr indent="-228600" lvl="0" marL="228600" rtl="0" algn="l">
              <a:lnSpc>
                <a:spcPct val="150000"/>
              </a:lnSpc>
              <a:spcBef>
                <a:spcPts val="1000"/>
              </a:spcBef>
              <a:spcAft>
                <a:spcPts val="0"/>
              </a:spcAft>
              <a:buClr>
                <a:srgbClr val="000000"/>
              </a:buClr>
              <a:buSzPts val="2000"/>
              <a:buChar char="•"/>
            </a:pPr>
            <a:r>
              <a:rPr b="0" i="0" lang="en-GB" sz="2000">
                <a:solidFill>
                  <a:srgbClr val="000000"/>
                </a:solidFill>
                <a:latin typeface="Times New Roman"/>
                <a:ea typeface="Times New Roman"/>
                <a:cs typeface="Times New Roman"/>
                <a:sym typeface="Times New Roman"/>
              </a:rPr>
              <a:t>OpenMP has directives that allow the programmer to:</a:t>
            </a:r>
            <a:endParaRPr/>
          </a:p>
          <a:p>
            <a:pPr indent="-228600" lvl="1" marL="685800" rtl="0" algn="l">
              <a:lnSpc>
                <a:spcPct val="150000"/>
              </a:lnSpc>
              <a:spcBef>
                <a:spcPts val="500"/>
              </a:spcBef>
              <a:spcAft>
                <a:spcPts val="0"/>
              </a:spcAft>
              <a:buClr>
                <a:srgbClr val="000000"/>
              </a:buClr>
              <a:buSzPts val="2000"/>
              <a:buChar char="•"/>
            </a:pPr>
            <a:r>
              <a:rPr b="0" i="0" lang="en-GB" sz="2000">
                <a:solidFill>
                  <a:srgbClr val="000000"/>
                </a:solidFill>
                <a:latin typeface="Times New Roman"/>
                <a:ea typeface="Times New Roman"/>
                <a:cs typeface="Times New Roman"/>
                <a:sym typeface="Times New Roman"/>
              </a:rPr>
              <a:t>specify the parallel region</a:t>
            </a:r>
            <a:endParaRPr/>
          </a:p>
          <a:p>
            <a:pPr indent="-228600" lvl="1" marL="685800" rtl="0" algn="l">
              <a:lnSpc>
                <a:spcPct val="150000"/>
              </a:lnSpc>
              <a:spcBef>
                <a:spcPts val="500"/>
              </a:spcBef>
              <a:spcAft>
                <a:spcPts val="0"/>
              </a:spcAft>
              <a:buClr>
                <a:srgbClr val="000000"/>
              </a:buClr>
              <a:buSzPts val="2000"/>
              <a:buChar char="•"/>
            </a:pPr>
            <a:r>
              <a:rPr b="0" i="0" lang="en-GB" sz="2000">
                <a:solidFill>
                  <a:srgbClr val="000000"/>
                </a:solidFill>
                <a:latin typeface="Times New Roman"/>
                <a:ea typeface="Times New Roman"/>
                <a:cs typeface="Times New Roman"/>
                <a:sym typeface="Times New Roman"/>
              </a:rPr>
              <a:t>specify whether the variables in the parallel section are private or shared</a:t>
            </a:r>
            <a:endParaRPr/>
          </a:p>
          <a:p>
            <a:pPr indent="-228600" lvl="1" marL="685800" rtl="0" algn="l">
              <a:lnSpc>
                <a:spcPct val="150000"/>
              </a:lnSpc>
              <a:spcBef>
                <a:spcPts val="500"/>
              </a:spcBef>
              <a:spcAft>
                <a:spcPts val="0"/>
              </a:spcAft>
              <a:buClr>
                <a:srgbClr val="000000"/>
              </a:buClr>
              <a:buSzPts val="2000"/>
              <a:buChar char="•"/>
            </a:pPr>
            <a:r>
              <a:rPr b="0" i="0" lang="en-GB" sz="2000">
                <a:solidFill>
                  <a:srgbClr val="000000"/>
                </a:solidFill>
                <a:latin typeface="Times New Roman"/>
                <a:ea typeface="Times New Roman"/>
                <a:cs typeface="Times New Roman"/>
                <a:sym typeface="Times New Roman"/>
              </a:rPr>
              <a:t>specify how/if the threads are synchronized</a:t>
            </a:r>
            <a:endParaRPr/>
          </a:p>
          <a:p>
            <a:pPr indent="-228600" lvl="1" marL="685800" rtl="0" algn="l">
              <a:lnSpc>
                <a:spcPct val="150000"/>
              </a:lnSpc>
              <a:spcBef>
                <a:spcPts val="500"/>
              </a:spcBef>
              <a:spcAft>
                <a:spcPts val="0"/>
              </a:spcAft>
              <a:buClr>
                <a:srgbClr val="000000"/>
              </a:buClr>
              <a:buSzPts val="2000"/>
              <a:buChar char="•"/>
            </a:pPr>
            <a:r>
              <a:rPr b="0" i="0" lang="en-GB" sz="2000">
                <a:solidFill>
                  <a:srgbClr val="000000"/>
                </a:solidFill>
                <a:latin typeface="Times New Roman"/>
                <a:ea typeface="Times New Roman"/>
                <a:cs typeface="Times New Roman"/>
                <a:sym typeface="Times New Roman"/>
              </a:rPr>
              <a:t>specify how to parallelize loops</a:t>
            </a:r>
            <a:endParaRPr/>
          </a:p>
          <a:p>
            <a:pPr indent="-228600" lvl="1" marL="685800" rtl="0" algn="l">
              <a:lnSpc>
                <a:spcPct val="150000"/>
              </a:lnSpc>
              <a:spcBef>
                <a:spcPts val="500"/>
              </a:spcBef>
              <a:spcAft>
                <a:spcPts val="0"/>
              </a:spcAft>
              <a:buClr>
                <a:srgbClr val="000000"/>
              </a:buClr>
              <a:buSzPts val="2000"/>
              <a:buChar char="•"/>
            </a:pPr>
            <a:r>
              <a:rPr b="0" i="0" lang="en-GB" sz="2000">
                <a:solidFill>
                  <a:srgbClr val="000000"/>
                </a:solidFill>
                <a:latin typeface="Times New Roman"/>
                <a:ea typeface="Times New Roman"/>
                <a:cs typeface="Times New Roman"/>
                <a:sym typeface="Times New Roman"/>
              </a:rPr>
              <a:t>specify how the works is divided between threads (scheduling)</a:t>
            </a:r>
            <a:endParaRPr/>
          </a:p>
          <a:p>
            <a:pPr indent="-50800" lvl="0" marL="228600" rtl="0" algn="l">
              <a:lnSpc>
                <a:spcPct val="90000"/>
              </a:lnSpc>
              <a:spcBef>
                <a:spcPts val="1000"/>
              </a:spcBef>
              <a:spcAft>
                <a:spcPts val="0"/>
              </a:spcAft>
              <a:buClr>
                <a:schemeClr val="dk1"/>
              </a:buClr>
              <a:buSzPts val="2800"/>
              <a:buNone/>
            </a:pPr>
            <a:r>
              <a:t/>
            </a:r>
            <a:endParaRPr b="1" i="0">
              <a:solidFill>
                <a:srgbClr val="202122"/>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462f7bd09f_0_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293" name="Google Shape;293;g2462f7bd09f_0_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294" name="Google Shape;294;g2462f7bd09f_0_25"/>
          <p:cNvPicPr preferRelativeResize="0"/>
          <p:nvPr/>
        </p:nvPicPr>
        <p:blipFill rotWithShape="1">
          <a:blip r:embed="rId3">
            <a:alphaModFix/>
          </a:blip>
          <a:srcRect b="0" l="0" r="8641" t="-2239"/>
          <a:stretch/>
        </p:blipFill>
        <p:spPr>
          <a:xfrm>
            <a:off x="838200" y="365125"/>
            <a:ext cx="10515600" cy="5811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5"/>
          <p:cNvSpPr txBox="1"/>
          <p:nvPr>
            <p:ph type="title"/>
          </p:nvPr>
        </p:nvSpPr>
        <p:spPr>
          <a:xfrm>
            <a:off x="838200" y="365125"/>
            <a:ext cx="10515600" cy="792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a:latin typeface="Times New Roman"/>
                <a:ea typeface="Times New Roman"/>
                <a:cs typeface="Times New Roman"/>
                <a:sym typeface="Times New Roman"/>
              </a:rPr>
              <a:t>OpenMP Programming Model </a:t>
            </a:r>
            <a:endParaRPr/>
          </a:p>
        </p:txBody>
      </p:sp>
      <p:sp>
        <p:nvSpPr>
          <p:cNvPr id="300" name="Google Shape;300;p25"/>
          <p:cNvSpPr txBox="1"/>
          <p:nvPr>
            <p:ph idx="1" type="body"/>
          </p:nvPr>
        </p:nvSpPr>
        <p:spPr>
          <a:xfrm>
            <a:off x="838199" y="1157288"/>
            <a:ext cx="10515600" cy="5457825"/>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dk1"/>
              </a:buClr>
              <a:buSzPts val="2000"/>
              <a:buChar char="•"/>
            </a:pPr>
            <a:r>
              <a:rPr lang="en-GB" sz="2000">
                <a:latin typeface="Times New Roman"/>
                <a:ea typeface="Times New Roman"/>
                <a:cs typeface="Times New Roman"/>
                <a:sym typeface="Times New Roman"/>
              </a:rPr>
              <a:t>Shared memory, thread-based parallelism </a:t>
            </a:r>
            <a:endParaRPr/>
          </a:p>
          <a:p>
            <a:pPr indent="-228600" lvl="1" marL="685800" rtl="0" algn="l">
              <a:lnSpc>
                <a:spcPct val="120000"/>
              </a:lnSpc>
              <a:spcBef>
                <a:spcPts val="500"/>
              </a:spcBef>
              <a:spcAft>
                <a:spcPts val="0"/>
              </a:spcAft>
              <a:buClr>
                <a:schemeClr val="dk1"/>
              </a:buClr>
              <a:buSzPts val="2000"/>
              <a:buChar char="•"/>
            </a:pPr>
            <a:r>
              <a:rPr lang="en-GB" sz="2000">
                <a:latin typeface="Times New Roman"/>
                <a:ea typeface="Times New Roman"/>
                <a:cs typeface="Times New Roman"/>
                <a:sym typeface="Times New Roman"/>
              </a:rPr>
              <a:t>OpenMP is based upon the existence of multiple threads in the shared memory programming paradigm. </a:t>
            </a:r>
            <a:endParaRPr/>
          </a:p>
          <a:p>
            <a:pPr indent="-228600" lvl="1" marL="685800" rtl="0" algn="l">
              <a:lnSpc>
                <a:spcPct val="120000"/>
              </a:lnSpc>
              <a:spcBef>
                <a:spcPts val="500"/>
              </a:spcBef>
              <a:spcAft>
                <a:spcPts val="0"/>
              </a:spcAft>
              <a:buClr>
                <a:schemeClr val="dk1"/>
              </a:buClr>
              <a:buSzPts val="2000"/>
              <a:buChar char="•"/>
            </a:pPr>
            <a:r>
              <a:rPr lang="en-GB" sz="2000">
                <a:latin typeface="Times New Roman"/>
                <a:ea typeface="Times New Roman"/>
                <a:cs typeface="Times New Roman"/>
                <a:sym typeface="Times New Roman"/>
              </a:rPr>
              <a:t>A shared memory process consists of multiple threads. </a:t>
            </a:r>
            <a:endParaRPr/>
          </a:p>
          <a:p>
            <a:pPr indent="-228600" lvl="0" marL="228600" rtl="0" algn="l">
              <a:lnSpc>
                <a:spcPct val="12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Explicit Parallelism </a:t>
            </a:r>
            <a:endParaRPr/>
          </a:p>
          <a:p>
            <a:pPr indent="-228600" lvl="1" marL="685800" rtl="0" algn="l">
              <a:lnSpc>
                <a:spcPct val="120000"/>
              </a:lnSpc>
              <a:spcBef>
                <a:spcPts val="500"/>
              </a:spcBef>
              <a:spcAft>
                <a:spcPts val="0"/>
              </a:spcAft>
              <a:buClr>
                <a:schemeClr val="dk1"/>
              </a:buClr>
              <a:buSzPts val="2000"/>
              <a:buChar char="•"/>
            </a:pPr>
            <a:r>
              <a:rPr lang="en-GB" sz="2000">
                <a:latin typeface="Times New Roman"/>
                <a:ea typeface="Times New Roman"/>
                <a:cs typeface="Times New Roman"/>
                <a:sym typeface="Times New Roman"/>
              </a:rPr>
              <a:t>OpenMP is an explicit (not automatic) programming model, offering the programmer full control over parallelization. </a:t>
            </a:r>
            <a:endParaRPr/>
          </a:p>
          <a:p>
            <a:pPr indent="-228600" lvl="0" marL="228600" rtl="0" algn="l">
              <a:lnSpc>
                <a:spcPct val="12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OpenMP uses the fork-join model of parallel execution. </a:t>
            </a:r>
            <a:endParaRPr/>
          </a:p>
          <a:p>
            <a:pPr indent="-228600" lvl="0" marL="228600" rtl="0" algn="l">
              <a:lnSpc>
                <a:spcPct val="12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Compiler directive based </a:t>
            </a:r>
            <a:endParaRPr/>
          </a:p>
          <a:p>
            <a:pPr indent="-228600" lvl="1" marL="685800" rtl="0" algn="l">
              <a:lnSpc>
                <a:spcPct val="120000"/>
              </a:lnSpc>
              <a:spcBef>
                <a:spcPts val="500"/>
              </a:spcBef>
              <a:spcAft>
                <a:spcPts val="0"/>
              </a:spcAft>
              <a:buClr>
                <a:schemeClr val="dk1"/>
              </a:buClr>
              <a:buSzPts val="2000"/>
              <a:buChar char="•"/>
            </a:pPr>
            <a:r>
              <a:rPr lang="en-GB" sz="2000">
                <a:latin typeface="Times New Roman"/>
                <a:ea typeface="Times New Roman"/>
                <a:cs typeface="Times New Roman"/>
                <a:sym typeface="Times New Roman"/>
              </a:rPr>
              <a:t>Most OpenMP parallelism is specified through the use of compiler directives which are imbedded in C/C++ or Fortran source code.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6"/>
          <p:cNvSpPr txBox="1"/>
          <p:nvPr>
            <p:ph type="title"/>
          </p:nvPr>
        </p:nvSpPr>
        <p:spPr>
          <a:xfrm>
            <a:off x="838200" y="365126"/>
            <a:ext cx="10515600" cy="8207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a:latin typeface="Times New Roman"/>
                <a:ea typeface="Times New Roman"/>
                <a:cs typeface="Times New Roman"/>
                <a:sym typeface="Times New Roman"/>
              </a:rPr>
              <a:t>OpenMP Programming Model </a:t>
            </a:r>
            <a:endParaRPr/>
          </a:p>
        </p:txBody>
      </p:sp>
      <p:sp>
        <p:nvSpPr>
          <p:cNvPr id="306" name="Google Shape;306;p26"/>
          <p:cNvSpPr txBox="1"/>
          <p:nvPr>
            <p:ph idx="1" type="body"/>
          </p:nvPr>
        </p:nvSpPr>
        <p:spPr>
          <a:xfrm>
            <a:off x="838200" y="1343024"/>
            <a:ext cx="10515600" cy="52863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GB">
                <a:latin typeface="Times New Roman"/>
                <a:ea typeface="Times New Roman"/>
                <a:cs typeface="Times New Roman"/>
                <a:sym typeface="Times New Roman"/>
              </a:rPr>
              <a:t>Fork–join model:</a:t>
            </a:r>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307" name="Google Shape;307;p26"/>
          <p:cNvPicPr preferRelativeResize="0"/>
          <p:nvPr/>
        </p:nvPicPr>
        <p:blipFill rotWithShape="1">
          <a:blip r:embed="rId3">
            <a:alphaModFix/>
          </a:blip>
          <a:srcRect b="0" l="0" r="0" t="0"/>
          <a:stretch/>
        </p:blipFill>
        <p:spPr>
          <a:xfrm>
            <a:off x="1331278" y="2014534"/>
            <a:ext cx="10022522" cy="394335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ph type="title"/>
          </p:nvPr>
        </p:nvSpPr>
        <p:spPr>
          <a:xfrm>
            <a:off x="838200" y="365126"/>
            <a:ext cx="10515600" cy="8207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a:latin typeface="Times New Roman"/>
                <a:ea typeface="Times New Roman"/>
                <a:cs typeface="Times New Roman"/>
                <a:sym typeface="Times New Roman"/>
              </a:rPr>
              <a:t>OpenMP Programming Model </a:t>
            </a:r>
            <a:endParaRPr/>
          </a:p>
        </p:txBody>
      </p:sp>
      <p:sp>
        <p:nvSpPr>
          <p:cNvPr id="313" name="Google Shape;313;p27"/>
          <p:cNvSpPr txBox="1"/>
          <p:nvPr>
            <p:ph idx="1" type="body"/>
          </p:nvPr>
        </p:nvSpPr>
        <p:spPr>
          <a:xfrm>
            <a:off x="838200" y="1343024"/>
            <a:ext cx="10515600" cy="52863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GB">
                <a:latin typeface="Times New Roman"/>
                <a:ea typeface="Times New Roman"/>
                <a:cs typeface="Times New Roman"/>
                <a:sym typeface="Times New Roman"/>
              </a:rPr>
              <a:t>Fork–join model: (cont.) </a:t>
            </a:r>
            <a:endParaRPr/>
          </a:p>
          <a:p>
            <a:pPr indent="-228600" lvl="0" marL="228600" rtl="0" algn="l">
              <a:lnSpc>
                <a:spcPct val="15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All OpenMP programs begin as a single process: the master thread. The </a:t>
            </a:r>
            <a:r>
              <a:rPr b="1" lang="en-GB" sz="2000">
                <a:latin typeface="Times New Roman"/>
                <a:ea typeface="Times New Roman"/>
                <a:cs typeface="Times New Roman"/>
                <a:sym typeface="Times New Roman"/>
              </a:rPr>
              <a:t>master thread </a:t>
            </a:r>
            <a:r>
              <a:rPr lang="en-GB" sz="2000">
                <a:latin typeface="Times New Roman"/>
                <a:ea typeface="Times New Roman"/>
                <a:cs typeface="Times New Roman"/>
                <a:sym typeface="Times New Roman"/>
              </a:rPr>
              <a:t>executes sequentially until the first parallel region construct is encountered. </a:t>
            </a:r>
            <a:endParaRPr/>
          </a:p>
          <a:p>
            <a:pPr indent="-228600" lvl="0" marL="228600" rtl="0" algn="l">
              <a:lnSpc>
                <a:spcPct val="150000"/>
              </a:lnSpc>
              <a:spcBef>
                <a:spcPts val="1000"/>
              </a:spcBef>
              <a:spcAft>
                <a:spcPts val="0"/>
              </a:spcAft>
              <a:buClr>
                <a:schemeClr val="dk1"/>
              </a:buClr>
              <a:buSzPts val="2000"/>
              <a:buChar char="•"/>
            </a:pPr>
            <a:r>
              <a:rPr b="1" lang="en-GB" sz="2000">
                <a:latin typeface="Times New Roman"/>
                <a:ea typeface="Times New Roman"/>
                <a:cs typeface="Times New Roman"/>
                <a:sym typeface="Times New Roman"/>
              </a:rPr>
              <a:t>FORK</a:t>
            </a:r>
            <a:r>
              <a:rPr lang="en-GB" sz="2000">
                <a:latin typeface="Times New Roman"/>
                <a:ea typeface="Times New Roman"/>
                <a:cs typeface="Times New Roman"/>
                <a:sym typeface="Times New Roman"/>
              </a:rPr>
              <a:t>: the master thread then creates a </a:t>
            </a:r>
            <a:r>
              <a:rPr b="1" lang="en-GB" sz="2000">
                <a:latin typeface="Times New Roman"/>
                <a:ea typeface="Times New Roman"/>
                <a:cs typeface="Times New Roman"/>
                <a:sym typeface="Times New Roman"/>
              </a:rPr>
              <a:t>team</a:t>
            </a:r>
            <a:r>
              <a:rPr lang="en-GB" sz="2000">
                <a:latin typeface="Times New Roman"/>
                <a:ea typeface="Times New Roman"/>
                <a:cs typeface="Times New Roman"/>
                <a:sym typeface="Times New Roman"/>
              </a:rPr>
              <a:t> of parallel threads </a:t>
            </a:r>
            <a:endParaRPr/>
          </a:p>
          <a:p>
            <a:pPr indent="-228600" lvl="0" marL="228600" rtl="0" algn="l">
              <a:lnSpc>
                <a:spcPct val="15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The statements in the program that are enclosed by the parallel region construct are then executed in parallel among the team threads. </a:t>
            </a:r>
            <a:endParaRPr/>
          </a:p>
          <a:p>
            <a:pPr indent="-228600" lvl="0" marL="228600" rtl="0" algn="l">
              <a:lnSpc>
                <a:spcPct val="150000"/>
              </a:lnSpc>
              <a:spcBef>
                <a:spcPts val="1000"/>
              </a:spcBef>
              <a:spcAft>
                <a:spcPts val="0"/>
              </a:spcAft>
              <a:buClr>
                <a:schemeClr val="dk1"/>
              </a:buClr>
              <a:buSzPts val="2000"/>
              <a:buChar char="•"/>
            </a:pPr>
            <a:r>
              <a:rPr b="1" lang="en-GB" sz="2000">
                <a:latin typeface="Times New Roman"/>
                <a:ea typeface="Times New Roman"/>
                <a:cs typeface="Times New Roman"/>
                <a:sym typeface="Times New Roman"/>
              </a:rPr>
              <a:t>JOIN</a:t>
            </a:r>
            <a:r>
              <a:rPr lang="en-GB" sz="2000">
                <a:latin typeface="Times New Roman"/>
                <a:ea typeface="Times New Roman"/>
                <a:cs typeface="Times New Roman"/>
                <a:sym typeface="Times New Roman"/>
              </a:rPr>
              <a:t>: When the team threads complete the statements in the parallel region construct, they synchronize and terminate, leaving only the master thread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48539" y="649988"/>
            <a:ext cx="10515600" cy="86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sz="3200">
                <a:latin typeface="Times New Roman"/>
                <a:ea typeface="Times New Roman"/>
                <a:cs typeface="Times New Roman"/>
                <a:sym typeface="Times New Roman"/>
              </a:rPr>
              <a:t>Introduction to parallel programming</a:t>
            </a:r>
            <a:endParaRPr sz="3200"/>
          </a:p>
        </p:txBody>
      </p:sp>
      <p:sp>
        <p:nvSpPr>
          <p:cNvPr id="97" name="Google Shape;97;p3"/>
          <p:cNvSpPr txBox="1"/>
          <p:nvPr>
            <p:ph idx="1" type="body"/>
          </p:nvPr>
        </p:nvSpPr>
        <p:spPr>
          <a:xfrm>
            <a:off x="667950" y="1608052"/>
            <a:ext cx="10515600" cy="52641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GB">
                <a:latin typeface="Times New Roman"/>
                <a:ea typeface="Times New Roman"/>
                <a:cs typeface="Times New Roman"/>
                <a:sym typeface="Times New Roman"/>
              </a:rPr>
              <a:t>What is parallel programming?</a:t>
            </a:r>
            <a:endParaRPr/>
          </a:p>
          <a:p>
            <a:pPr indent="0" lvl="0" marL="0" rtl="0" algn="l">
              <a:lnSpc>
                <a:spcPct val="90000"/>
              </a:lnSpc>
              <a:spcBef>
                <a:spcPts val="1000"/>
              </a:spcBef>
              <a:spcAft>
                <a:spcPts val="0"/>
              </a:spcAft>
              <a:buClr>
                <a:schemeClr val="dk1"/>
              </a:buClr>
              <a:buSzPts val="2800"/>
              <a:buNone/>
            </a:pPr>
            <a:r>
              <a:t/>
            </a:r>
            <a:endParaRPr/>
          </a:p>
        </p:txBody>
      </p:sp>
      <p:sp>
        <p:nvSpPr>
          <p:cNvPr id="98" name="Google Shape;98;p3"/>
          <p:cNvSpPr/>
          <p:nvPr/>
        </p:nvSpPr>
        <p:spPr>
          <a:xfrm>
            <a:off x="5253429" y="2092326"/>
            <a:ext cx="5312400" cy="336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9" name="Google Shape;99;p3"/>
          <p:cNvSpPr/>
          <p:nvPr/>
        </p:nvSpPr>
        <p:spPr>
          <a:xfrm>
            <a:off x="1519050" y="2715626"/>
            <a:ext cx="16854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0" name="Google Shape;100;p3"/>
          <p:cNvSpPr txBox="1"/>
          <p:nvPr/>
        </p:nvSpPr>
        <p:spPr>
          <a:xfrm>
            <a:off x="1652550" y="2715626"/>
            <a:ext cx="141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Program</a:t>
            </a:r>
            <a:endParaRPr b="0" i="0" sz="1800" u="none" cap="none" strike="noStrike">
              <a:solidFill>
                <a:schemeClr val="dk1"/>
              </a:solidFill>
              <a:latin typeface="Calibri"/>
              <a:ea typeface="Calibri"/>
              <a:cs typeface="Calibri"/>
              <a:sym typeface="Calibri"/>
            </a:endParaRPr>
          </a:p>
        </p:txBody>
      </p:sp>
      <p:sp>
        <p:nvSpPr>
          <p:cNvPr id="101" name="Google Shape;101;p3"/>
          <p:cNvSpPr/>
          <p:nvPr/>
        </p:nvSpPr>
        <p:spPr>
          <a:xfrm>
            <a:off x="1569125" y="3984551"/>
            <a:ext cx="300300" cy="75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2" name="Google Shape;102;p3"/>
          <p:cNvSpPr/>
          <p:nvPr/>
        </p:nvSpPr>
        <p:spPr>
          <a:xfrm>
            <a:off x="2105350" y="3984551"/>
            <a:ext cx="300300" cy="75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3" name="Google Shape;103;p3"/>
          <p:cNvSpPr/>
          <p:nvPr/>
        </p:nvSpPr>
        <p:spPr>
          <a:xfrm>
            <a:off x="2588150" y="3984551"/>
            <a:ext cx="300300" cy="75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4" name="Google Shape;104;p3"/>
          <p:cNvSpPr/>
          <p:nvPr/>
        </p:nvSpPr>
        <p:spPr>
          <a:xfrm>
            <a:off x="3070950" y="3984551"/>
            <a:ext cx="300300" cy="75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5" name="Google Shape;105;p3"/>
          <p:cNvSpPr txBox="1"/>
          <p:nvPr/>
        </p:nvSpPr>
        <p:spPr>
          <a:xfrm>
            <a:off x="1462900" y="3475764"/>
            <a:ext cx="158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Instructions</a:t>
            </a:r>
            <a:endParaRPr b="0" i="0" sz="1800" u="none" cap="none" strike="noStrike">
              <a:solidFill>
                <a:schemeClr val="dk1"/>
              </a:solidFill>
              <a:latin typeface="Calibri"/>
              <a:ea typeface="Calibri"/>
              <a:cs typeface="Calibri"/>
              <a:sym typeface="Calibri"/>
            </a:endParaRPr>
          </a:p>
        </p:txBody>
      </p:sp>
      <p:sp>
        <p:nvSpPr>
          <p:cNvPr id="106" name="Google Shape;106;p3"/>
          <p:cNvSpPr txBox="1"/>
          <p:nvPr/>
        </p:nvSpPr>
        <p:spPr>
          <a:xfrm>
            <a:off x="4036550" y="4159901"/>
            <a:ext cx="105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Processor</a:t>
            </a:r>
            <a:endParaRPr b="0" i="0" sz="1800" u="none" cap="none" strike="noStrike">
              <a:solidFill>
                <a:schemeClr val="dk1"/>
              </a:solidFill>
              <a:latin typeface="Calibri"/>
              <a:ea typeface="Calibri"/>
              <a:cs typeface="Calibri"/>
              <a:sym typeface="Calibri"/>
            </a:endParaRPr>
          </a:p>
        </p:txBody>
      </p:sp>
      <p:sp>
        <p:nvSpPr>
          <p:cNvPr id="107" name="Google Shape;107;p3"/>
          <p:cNvSpPr txBox="1"/>
          <p:nvPr/>
        </p:nvSpPr>
        <p:spPr>
          <a:xfrm>
            <a:off x="2274000" y="4844026"/>
            <a:ext cx="1894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Calibri"/>
              <a:buNone/>
            </a:pPr>
            <a:r>
              <a:rPr b="1" i="0" lang="en-GB" sz="1600" u="none" cap="none" strike="noStrike">
                <a:solidFill>
                  <a:schemeClr val="dk1"/>
                </a:solidFill>
                <a:latin typeface="Calibri"/>
                <a:ea typeface="Calibri"/>
                <a:cs typeface="Calibri"/>
                <a:sym typeface="Calibri"/>
              </a:rPr>
              <a:t>Serial computing</a:t>
            </a:r>
            <a:endParaRPr b="1" i="0" sz="1600" u="none" cap="none" strike="noStrike">
              <a:solidFill>
                <a:schemeClr val="dk1"/>
              </a:solidFill>
              <a:latin typeface="Calibri"/>
              <a:ea typeface="Calibri"/>
              <a:cs typeface="Calibri"/>
              <a:sym typeface="Calibri"/>
            </a:endParaRPr>
          </a:p>
        </p:txBody>
      </p:sp>
      <p:sp>
        <p:nvSpPr>
          <p:cNvPr id="108" name="Google Shape;108;p3"/>
          <p:cNvSpPr/>
          <p:nvPr/>
        </p:nvSpPr>
        <p:spPr>
          <a:xfrm>
            <a:off x="5359500" y="3368676"/>
            <a:ext cx="1132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GB" sz="1800" u="none" cap="none" strike="noStrike">
                <a:solidFill>
                  <a:schemeClr val="dk1"/>
                </a:solidFill>
                <a:latin typeface="Calibri"/>
                <a:ea typeface="Calibri"/>
                <a:cs typeface="Calibri"/>
                <a:sym typeface="Calibri"/>
              </a:rPr>
              <a:t>Program</a:t>
            </a:r>
            <a:endParaRPr b="0" i="0" sz="1800" u="none" cap="none" strike="noStrike">
              <a:solidFill>
                <a:schemeClr val="dk1"/>
              </a:solidFill>
              <a:latin typeface="Calibri"/>
              <a:ea typeface="Calibri"/>
              <a:cs typeface="Calibri"/>
              <a:sym typeface="Calibri"/>
            </a:endParaRPr>
          </a:p>
        </p:txBody>
      </p:sp>
      <p:sp>
        <p:nvSpPr>
          <p:cNvPr id="109" name="Google Shape;109;p3"/>
          <p:cNvSpPr/>
          <p:nvPr/>
        </p:nvSpPr>
        <p:spPr>
          <a:xfrm>
            <a:off x="6588400" y="3711745"/>
            <a:ext cx="1282800" cy="729076"/>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Sub-program</a:t>
            </a:r>
            <a:endParaRPr b="0" i="0" sz="1800" u="none" cap="none" strike="noStrike">
              <a:solidFill>
                <a:schemeClr val="dk1"/>
              </a:solidFill>
              <a:latin typeface="Calibri"/>
              <a:ea typeface="Calibri"/>
              <a:cs typeface="Calibri"/>
              <a:sym typeface="Calibri"/>
            </a:endParaRPr>
          </a:p>
        </p:txBody>
      </p:sp>
      <p:sp>
        <p:nvSpPr>
          <p:cNvPr id="110" name="Google Shape;110;p3"/>
          <p:cNvSpPr/>
          <p:nvPr/>
        </p:nvSpPr>
        <p:spPr>
          <a:xfrm>
            <a:off x="6588400" y="2951591"/>
            <a:ext cx="1282800" cy="729076"/>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Sub-program</a:t>
            </a:r>
            <a:endParaRPr b="0" i="0" sz="1800" u="none" cap="none" strike="noStrike">
              <a:solidFill>
                <a:schemeClr val="dk1"/>
              </a:solidFill>
              <a:latin typeface="Calibri"/>
              <a:ea typeface="Calibri"/>
              <a:cs typeface="Calibri"/>
              <a:sym typeface="Calibri"/>
            </a:endParaRPr>
          </a:p>
        </p:txBody>
      </p:sp>
      <p:sp>
        <p:nvSpPr>
          <p:cNvPr id="111" name="Google Shape;111;p3"/>
          <p:cNvSpPr/>
          <p:nvPr/>
        </p:nvSpPr>
        <p:spPr>
          <a:xfrm>
            <a:off x="6588400" y="2243138"/>
            <a:ext cx="1282800" cy="729076"/>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Sub-program</a:t>
            </a:r>
            <a:endParaRPr b="0" i="0" sz="1800" u="none" cap="none" strike="noStrike">
              <a:solidFill>
                <a:schemeClr val="dk1"/>
              </a:solidFill>
              <a:latin typeface="Calibri"/>
              <a:ea typeface="Calibri"/>
              <a:cs typeface="Calibri"/>
              <a:sym typeface="Calibri"/>
            </a:endParaRPr>
          </a:p>
        </p:txBody>
      </p:sp>
      <p:sp>
        <p:nvSpPr>
          <p:cNvPr id="112" name="Google Shape;112;p3"/>
          <p:cNvSpPr/>
          <p:nvPr/>
        </p:nvSpPr>
        <p:spPr>
          <a:xfrm>
            <a:off x="6588400" y="4379536"/>
            <a:ext cx="1282800" cy="729076"/>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Sub-program</a:t>
            </a:r>
            <a:endParaRPr b="0" i="0" sz="1800" u="none" cap="none" strike="noStrike">
              <a:solidFill>
                <a:schemeClr val="dk1"/>
              </a:solidFill>
              <a:latin typeface="Calibri"/>
              <a:ea typeface="Calibri"/>
              <a:cs typeface="Calibri"/>
              <a:sym typeface="Calibri"/>
            </a:endParaRPr>
          </a:p>
        </p:txBody>
      </p:sp>
      <p:sp>
        <p:nvSpPr>
          <p:cNvPr id="113" name="Google Shape;113;p3"/>
          <p:cNvSpPr/>
          <p:nvPr/>
        </p:nvSpPr>
        <p:spPr>
          <a:xfrm>
            <a:off x="838200" y="2092326"/>
            <a:ext cx="4302300" cy="336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4" name="Google Shape;114;p3"/>
          <p:cNvSpPr/>
          <p:nvPr/>
        </p:nvSpPr>
        <p:spPr>
          <a:xfrm>
            <a:off x="1168600" y="2715626"/>
            <a:ext cx="16854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5" name="Google Shape;115;p3"/>
          <p:cNvSpPr txBox="1"/>
          <p:nvPr/>
        </p:nvSpPr>
        <p:spPr>
          <a:xfrm>
            <a:off x="1302100" y="2715626"/>
            <a:ext cx="1418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Program</a:t>
            </a:r>
            <a:endParaRPr b="0" i="0" sz="1800" u="none" cap="none" strike="noStrike">
              <a:solidFill>
                <a:schemeClr val="dk1"/>
              </a:solidFill>
              <a:latin typeface="Calibri"/>
              <a:ea typeface="Calibri"/>
              <a:cs typeface="Calibri"/>
              <a:sym typeface="Calibri"/>
            </a:endParaRPr>
          </a:p>
        </p:txBody>
      </p:sp>
      <p:sp>
        <p:nvSpPr>
          <p:cNvPr id="116" name="Google Shape;116;p3"/>
          <p:cNvSpPr/>
          <p:nvPr/>
        </p:nvSpPr>
        <p:spPr>
          <a:xfrm>
            <a:off x="1218675" y="3984551"/>
            <a:ext cx="300300" cy="75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7" name="Google Shape;117;p3"/>
          <p:cNvSpPr/>
          <p:nvPr/>
        </p:nvSpPr>
        <p:spPr>
          <a:xfrm>
            <a:off x="1754900" y="3984551"/>
            <a:ext cx="300300" cy="75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8" name="Google Shape;118;p3"/>
          <p:cNvSpPr/>
          <p:nvPr/>
        </p:nvSpPr>
        <p:spPr>
          <a:xfrm>
            <a:off x="2237700" y="3984551"/>
            <a:ext cx="300300" cy="75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9" name="Google Shape;119;p3"/>
          <p:cNvSpPr/>
          <p:nvPr/>
        </p:nvSpPr>
        <p:spPr>
          <a:xfrm>
            <a:off x="2720500" y="3984551"/>
            <a:ext cx="300300" cy="75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0" name="Google Shape;120;p3"/>
          <p:cNvSpPr txBox="1"/>
          <p:nvPr/>
        </p:nvSpPr>
        <p:spPr>
          <a:xfrm>
            <a:off x="1112450" y="3475764"/>
            <a:ext cx="158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Instructions</a:t>
            </a:r>
            <a:endParaRPr b="0" i="0" sz="1800" u="none" cap="none" strike="noStrike">
              <a:solidFill>
                <a:schemeClr val="dk1"/>
              </a:solidFill>
              <a:latin typeface="Calibri"/>
              <a:ea typeface="Calibri"/>
              <a:cs typeface="Calibri"/>
              <a:sym typeface="Calibri"/>
            </a:endParaRPr>
          </a:p>
        </p:txBody>
      </p:sp>
      <p:sp>
        <p:nvSpPr>
          <p:cNvPr id="121" name="Google Shape;121;p3"/>
          <p:cNvSpPr/>
          <p:nvPr/>
        </p:nvSpPr>
        <p:spPr>
          <a:xfrm>
            <a:off x="3248579" y="3937751"/>
            <a:ext cx="1801220" cy="844500"/>
          </a:xfrm>
          <a:prstGeom prst="rect">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2" name="Google Shape;122;p3"/>
          <p:cNvSpPr txBox="1"/>
          <p:nvPr/>
        </p:nvSpPr>
        <p:spPr>
          <a:xfrm>
            <a:off x="3591422" y="4129183"/>
            <a:ext cx="1224607" cy="4616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Processor</a:t>
            </a:r>
            <a:endParaRPr b="0" i="0" sz="1800" u="none" cap="none" strike="noStrike">
              <a:solidFill>
                <a:schemeClr val="dk1"/>
              </a:solidFill>
              <a:latin typeface="Calibri"/>
              <a:ea typeface="Calibri"/>
              <a:cs typeface="Calibri"/>
              <a:sym typeface="Calibri"/>
            </a:endParaRPr>
          </a:p>
        </p:txBody>
      </p:sp>
      <p:sp>
        <p:nvSpPr>
          <p:cNvPr id="123" name="Google Shape;123;p3"/>
          <p:cNvSpPr txBox="1"/>
          <p:nvPr/>
        </p:nvSpPr>
        <p:spPr>
          <a:xfrm>
            <a:off x="1923550" y="4844026"/>
            <a:ext cx="1894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Calibri"/>
              <a:buNone/>
            </a:pPr>
            <a:r>
              <a:rPr b="1" i="0" lang="en-GB" sz="1600" u="none" cap="none" strike="noStrike">
                <a:solidFill>
                  <a:schemeClr val="dk1"/>
                </a:solidFill>
                <a:latin typeface="Calibri"/>
                <a:ea typeface="Calibri"/>
                <a:cs typeface="Calibri"/>
                <a:sym typeface="Calibri"/>
              </a:rPr>
              <a:t>Serial computing</a:t>
            </a:r>
            <a:endParaRPr b="1" i="0" sz="1600" u="none" cap="none" strike="noStrike">
              <a:solidFill>
                <a:schemeClr val="dk1"/>
              </a:solidFill>
              <a:latin typeface="Calibri"/>
              <a:ea typeface="Calibri"/>
              <a:cs typeface="Calibri"/>
              <a:sym typeface="Calibri"/>
            </a:endParaRPr>
          </a:p>
        </p:txBody>
      </p:sp>
      <p:sp>
        <p:nvSpPr>
          <p:cNvPr id="124" name="Google Shape;124;p3"/>
          <p:cNvSpPr/>
          <p:nvPr/>
        </p:nvSpPr>
        <p:spPr>
          <a:xfrm>
            <a:off x="7987874" y="239212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5" name="Google Shape;125;p3"/>
          <p:cNvSpPr/>
          <p:nvPr/>
        </p:nvSpPr>
        <p:spPr>
          <a:xfrm>
            <a:off x="8409882" y="239212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6" name="Google Shape;126;p3"/>
          <p:cNvSpPr/>
          <p:nvPr/>
        </p:nvSpPr>
        <p:spPr>
          <a:xfrm>
            <a:off x="8789844" y="239212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7" name="Google Shape;127;p3"/>
          <p:cNvSpPr/>
          <p:nvPr/>
        </p:nvSpPr>
        <p:spPr>
          <a:xfrm>
            <a:off x="9169807" y="239212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8" name="Google Shape;128;p3"/>
          <p:cNvSpPr/>
          <p:nvPr/>
        </p:nvSpPr>
        <p:spPr>
          <a:xfrm>
            <a:off x="9549750" y="2392126"/>
            <a:ext cx="930600" cy="431100"/>
          </a:xfrm>
          <a:prstGeom prst="rect">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9" name="Google Shape;129;p3"/>
          <p:cNvSpPr txBox="1"/>
          <p:nvPr/>
        </p:nvSpPr>
        <p:spPr>
          <a:xfrm>
            <a:off x="9488400" y="2423026"/>
            <a:ext cx="1184550" cy="4616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GB" sz="1800" u="none" cap="none" strike="noStrike">
                <a:solidFill>
                  <a:schemeClr val="dk1"/>
                </a:solidFill>
                <a:latin typeface="Calibri"/>
                <a:ea typeface="Calibri"/>
                <a:cs typeface="Calibri"/>
                <a:sym typeface="Calibri"/>
              </a:rPr>
              <a:t>Processor</a:t>
            </a:r>
            <a:endParaRPr b="0" i="0" sz="1800" u="none" cap="none" strike="noStrike">
              <a:solidFill>
                <a:schemeClr val="dk1"/>
              </a:solidFill>
              <a:latin typeface="Calibri"/>
              <a:ea typeface="Calibri"/>
              <a:cs typeface="Calibri"/>
              <a:sym typeface="Calibri"/>
            </a:endParaRPr>
          </a:p>
        </p:txBody>
      </p:sp>
      <p:sp>
        <p:nvSpPr>
          <p:cNvPr id="130" name="Google Shape;130;p3"/>
          <p:cNvSpPr/>
          <p:nvPr/>
        </p:nvSpPr>
        <p:spPr>
          <a:xfrm>
            <a:off x="7987873" y="310057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1" name="Google Shape;131;p3"/>
          <p:cNvSpPr/>
          <p:nvPr/>
        </p:nvSpPr>
        <p:spPr>
          <a:xfrm>
            <a:off x="8409881" y="310057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2" name="Google Shape;132;p3"/>
          <p:cNvSpPr/>
          <p:nvPr/>
        </p:nvSpPr>
        <p:spPr>
          <a:xfrm>
            <a:off x="8789844" y="310057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3" name="Google Shape;133;p3"/>
          <p:cNvSpPr/>
          <p:nvPr/>
        </p:nvSpPr>
        <p:spPr>
          <a:xfrm>
            <a:off x="9169806" y="310057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4" name="Google Shape;134;p3"/>
          <p:cNvSpPr/>
          <p:nvPr/>
        </p:nvSpPr>
        <p:spPr>
          <a:xfrm>
            <a:off x="7987874" y="380902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5" name="Google Shape;135;p3"/>
          <p:cNvSpPr/>
          <p:nvPr/>
        </p:nvSpPr>
        <p:spPr>
          <a:xfrm>
            <a:off x="8409882" y="380902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6" name="Google Shape;136;p3"/>
          <p:cNvSpPr/>
          <p:nvPr/>
        </p:nvSpPr>
        <p:spPr>
          <a:xfrm>
            <a:off x="8789844" y="380902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7" name="Google Shape;137;p3"/>
          <p:cNvSpPr/>
          <p:nvPr/>
        </p:nvSpPr>
        <p:spPr>
          <a:xfrm>
            <a:off x="9169806" y="380902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8" name="Google Shape;138;p3"/>
          <p:cNvSpPr/>
          <p:nvPr/>
        </p:nvSpPr>
        <p:spPr>
          <a:xfrm>
            <a:off x="7987873" y="451747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9" name="Google Shape;139;p3"/>
          <p:cNvSpPr/>
          <p:nvPr/>
        </p:nvSpPr>
        <p:spPr>
          <a:xfrm>
            <a:off x="8409881" y="451747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40" name="Google Shape;140;p3"/>
          <p:cNvSpPr/>
          <p:nvPr/>
        </p:nvSpPr>
        <p:spPr>
          <a:xfrm>
            <a:off x="8789843" y="451747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41" name="Google Shape;141;p3"/>
          <p:cNvSpPr/>
          <p:nvPr/>
        </p:nvSpPr>
        <p:spPr>
          <a:xfrm>
            <a:off x="9169806" y="4517476"/>
            <a:ext cx="236400" cy="43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42" name="Google Shape;142;p3"/>
          <p:cNvSpPr/>
          <p:nvPr/>
        </p:nvSpPr>
        <p:spPr>
          <a:xfrm>
            <a:off x="9549750" y="3768876"/>
            <a:ext cx="930600" cy="431100"/>
          </a:xfrm>
          <a:prstGeom prst="rect">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43" name="Google Shape;143;p3"/>
          <p:cNvSpPr/>
          <p:nvPr/>
        </p:nvSpPr>
        <p:spPr>
          <a:xfrm>
            <a:off x="9549750" y="4517476"/>
            <a:ext cx="930600" cy="431100"/>
          </a:xfrm>
          <a:prstGeom prst="rect">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3"/>
          <p:cNvSpPr/>
          <p:nvPr/>
        </p:nvSpPr>
        <p:spPr>
          <a:xfrm>
            <a:off x="9549750" y="3080501"/>
            <a:ext cx="930600" cy="431100"/>
          </a:xfrm>
          <a:prstGeom prst="rect">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3"/>
          <p:cNvSpPr txBox="1"/>
          <p:nvPr/>
        </p:nvSpPr>
        <p:spPr>
          <a:xfrm>
            <a:off x="9488400" y="3095951"/>
            <a:ext cx="1114650" cy="4616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Processor</a:t>
            </a:r>
            <a:endParaRPr b="0" i="0" sz="1800" u="none" cap="none" strike="noStrike">
              <a:solidFill>
                <a:schemeClr val="dk1"/>
              </a:solidFill>
              <a:latin typeface="Calibri"/>
              <a:ea typeface="Calibri"/>
              <a:cs typeface="Calibri"/>
              <a:sym typeface="Calibri"/>
            </a:endParaRPr>
          </a:p>
        </p:txBody>
      </p:sp>
      <p:sp>
        <p:nvSpPr>
          <p:cNvPr id="146" name="Google Shape;146;p3"/>
          <p:cNvSpPr txBox="1"/>
          <p:nvPr/>
        </p:nvSpPr>
        <p:spPr>
          <a:xfrm>
            <a:off x="9549749" y="3814451"/>
            <a:ext cx="1112479" cy="4616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Processor</a:t>
            </a:r>
            <a:endParaRPr b="0" i="0" sz="1800" u="none" cap="none" strike="noStrike">
              <a:solidFill>
                <a:schemeClr val="dk1"/>
              </a:solidFill>
              <a:latin typeface="Calibri"/>
              <a:ea typeface="Calibri"/>
              <a:cs typeface="Calibri"/>
              <a:sym typeface="Calibri"/>
            </a:endParaRPr>
          </a:p>
        </p:txBody>
      </p:sp>
      <p:sp>
        <p:nvSpPr>
          <p:cNvPr id="147" name="Google Shape;147;p3"/>
          <p:cNvSpPr txBox="1"/>
          <p:nvPr/>
        </p:nvSpPr>
        <p:spPr>
          <a:xfrm>
            <a:off x="7017006" y="5062664"/>
            <a:ext cx="2152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Calibri"/>
              <a:buNone/>
            </a:pPr>
            <a:r>
              <a:rPr b="1" i="0" lang="en-GB" sz="1600" u="none" cap="none" strike="noStrike">
                <a:solidFill>
                  <a:schemeClr val="dk1"/>
                </a:solidFill>
                <a:latin typeface="Calibri"/>
                <a:ea typeface="Calibri"/>
                <a:cs typeface="Calibri"/>
                <a:sym typeface="Calibri"/>
              </a:rPr>
              <a:t>Parallel computing</a:t>
            </a:r>
            <a:endParaRPr b="1" i="0" sz="1600" u="none" cap="none" strike="noStrike">
              <a:solidFill>
                <a:schemeClr val="dk1"/>
              </a:solidFill>
              <a:latin typeface="Calibri"/>
              <a:ea typeface="Calibri"/>
              <a:cs typeface="Calibri"/>
              <a:sym typeface="Calibri"/>
            </a:endParaRPr>
          </a:p>
        </p:txBody>
      </p:sp>
      <p:sp>
        <p:nvSpPr>
          <p:cNvPr id="148" name="Google Shape;148;p3"/>
          <p:cNvSpPr txBox="1"/>
          <p:nvPr/>
        </p:nvSpPr>
        <p:spPr>
          <a:xfrm>
            <a:off x="9549750" y="4517501"/>
            <a:ext cx="1112478" cy="4616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Processor</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8"/>
          <p:cNvSpPr txBox="1"/>
          <p:nvPr>
            <p:ph type="title"/>
          </p:nvPr>
        </p:nvSpPr>
        <p:spPr>
          <a:xfrm>
            <a:off x="838200" y="365126"/>
            <a:ext cx="10515600" cy="9207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Times New Roman"/>
              <a:buNone/>
            </a:pPr>
            <a:r>
              <a:rPr b="1" i="0" lang="en-GB" u="none" strike="noStrike">
                <a:solidFill>
                  <a:srgbClr val="000000"/>
                </a:solidFill>
                <a:latin typeface="Times New Roman"/>
                <a:ea typeface="Times New Roman"/>
                <a:cs typeface="Times New Roman"/>
                <a:sym typeface="Times New Roman"/>
              </a:rPr>
              <a:t>OpenMP Stack</a:t>
            </a:r>
            <a:endParaRPr b="1"/>
          </a:p>
        </p:txBody>
      </p:sp>
      <p:pic>
        <p:nvPicPr>
          <p:cNvPr id="319" name="Google Shape;319;p28"/>
          <p:cNvPicPr preferRelativeResize="0"/>
          <p:nvPr>
            <p:ph idx="1" type="body"/>
          </p:nvPr>
        </p:nvPicPr>
        <p:blipFill rotWithShape="1">
          <a:blip r:embed="rId3">
            <a:alphaModFix/>
          </a:blip>
          <a:srcRect b="0" l="0" r="0" t="0"/>
          <a:stretch/>
        </p:blipFill>
        <p:spPr>
          <a:xfrm>
            <a:off x="1743075" y="1084660"/>
            <a:ext cx="8705850" cy="560784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Times New Roman"/>
              <a:buNone/>
            </a:pPr>
            <a:r>
              <a:rPr lang="en-GB">
                <a:solidFill>
                  <a:srgbClr val="000000"/>
                </a:solidFill>
                <a:latin typeface="Times New Roman"/>
                <a:ea typeface="Times New Roman"/>
                <a:cs typeface="Times New Roman"/>
                <a:sym typeface="Times New Roman"/>
              </a:rPr>
              <a:t>Hello world in openmp</a:t>
            </a:r>
            <a:endParaRPr/>
          </a:p>
        </p:txBody>
      </p:sp>
      <p:sp>
        <p:nvSpPr>
          <p:cNvPr id="325" name="Google Shape;325;p29"/>
          <p:cNvSpPr txBox="1"/>
          <p:nvPr>
            <p:ph idx="1" type="body"/>
          </p:nvPr>
        </p:nvSpPr>
        <p:spPr>
          <a:xfrm>
            <a:off x="838200" y="1557338"/>
            <a:ext cx="10515600" cy="46196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GB">
                <a:latin typeface="Times New Roman"/>
                <a:ea typeface="Times New Roman"/>
                <a:cs typeface="Times New Roman"/>
                <a:sym typeface="Times New Roman"/>
              </a:rPr>
              <a:t>Basic Syntax</a:t>
            </a:r>
            <a:endParaRPr/>
          </a:p>
          <a:p>
            <a:pPr indent="-228600" lvl="0" marL="228600" rtl="0" algn="l">
              <a:lnSpc>
                <a:spcPct val="9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Function prototypes and types in the file:</a:t>
            </a:r>
            <a:endParaRPr/>
          </a:p>
          <a:p>
            <a:pPr indent="0" lvl="0" marL="0" rtl="0" algn="l">
              <a:lnSpc>
                <a:spcPct val="90000"/>
              </a:lnSpc>
              <a:spcBef>
                <a:spcPts val="1000"/>
              </a:spcBef>
              <a:spcAft>
                <a:spcPts val="0"/>
              </a:spcAft>
              <a:buClr>
                <a:schemeClr val="dk1"/>
              </a:buClr>
              <a:buSzPts val="2000"/>
              <a:buNone/>
            </a:pPr>
            <a:r>
              <a:rPr lang="en-GB" sz="2000">
                <a:latin typeface="Times New Roman"/>
                <a:ea typeface="Times New Roman"/>
                <a:cs typeface="Times New Roman"/>
                <a:sym typeface="Times New Roman"/>
              </a:rPr>
              <a:t>                         #include &lt;omp.h&gt;</a:t>
            </a:r>
            <a:endParaRPr/>
          </a:p>
          <a:p>
            <a:pPr indent="-228600" lvl="0" marL="228600" rtl="0" algn="l">
              <a:lnSpc>
                <a:spcPct val="9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Most of the constructs in OpenMP are compiler directives.</a:t>
            </a:r>
            <a:endParaRPr/>
          </a:p>
          <a:p>
            <a:pPr indent="0" lvl="0" marL="0" rtl="0" algn="l">
              <a:lnSpc>
                <a:spcPct val="90000"/>
              </a:lnSpc>
              <a:spcBef>
                <a:spcPts val="1000"/>
              </a:spcBef>
              <a:spcAft>
                <a:spcPts val="0"/>
              </a:spcAft>
              <a:buClr>
                <a:schemeClr val="dk1"/>
              </a:buClr>
              <a:buSzPts val="2000"/>
              <a:buNone/>
            </a:pPr>
            <a:r>
              <a:rPr lang="en-GB" sz="2000">
                <a:latin typeface="Times New Roman"/>
                <a:ea typeface="Times New Roman"/>
                <a:cs typeface="Times New Roman"/>
                <a:sym typeface="Times New Roman"/>
              </a:rPr>
              <a:t>          		#pragma omp construct [clause [clause]…]</a:t>
            </a:r>
            <a:endParaRPr/>
          </a:p>
          <a:p>
            <a:pPr indent="0" lvl="0" marL="0" rtl="0" algn="l">
              <a:lnSpc>
                <a:spcPct val="90000"/>
              </a:lnSpc>
              <a:spcBef>
                <a:spcPts val="1000"/>
              </a:spcBef>
              <a:spcAft>
                <a:spcPts val="0"/>
              </a:spcAft>
              <a:buClr>
                <a:schemeClr val="dk1"/>
              </a:buClr>
              <a:buSzPts val="2000"/>
              <a:buNone/>
            </a:pPr>
            <a:r>
              <a:rPr lang="en-GB" sz="20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000"/>
              <a:buNone/>
            </a:pPr>
            <a:r>
              <a:rPr lang="en-GB" sz="2000">
                <a:latin typeface="Times New Roman"/>
                <a:ea typeface="Times New Roman"/>
                <a:cs typeface="Times New Roman"/>
                <a:sym typeface="Times New Roman"/>
              </a:rPr>
              <a:t>			//..Do some work here</a:t>
            </a:r>
            <a:endParaRPr/>
          </a:p>
          <a:p>
            <a:pPr indent="0" lvl="0" marL="0" rtl="0" algn="l">
              <a:lnSpc>
                <a:spcPct val="90000"/>
              </a:lnSpc>
              <a:spcBef>
                <a:spcPts val="1000"/>
              </a:spcBef>
              <a:spcAft>
                <a:spcPts val="0"/>
              </a:spcAft>
              <a:buClr>
                <a:schemeClr val="dk1"/>
              </a:buClr>
              <a:buSzPts val="2000"/>
              <a:buNone/>
            </a:pPr>
            <a:r>
              <a:rPr lang="en-GB" sz="20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000"/>
              <a:buNone/>
            </a:pPr>
            <a:r>
              <a:rPr lang="en-GB" sz="2000">
                <a:latin typeface="Times New Roman"/>
                <a:ea typeface="Times New Roman"/>
                <a:cs typeface="Times New Roman"/>
                <a:sym typeface="Times New Roman"/>
              </a:rPr>
              <a:t>			//end of parallel region/block</a:t>
            </a:r>
            <a:endParaRPr/>
          </a:p>
          <a:p>
            <a:pPr indent="-228600" lvl="0" marL="228600" rtl="0" algn="l">
              <a:lnSpc>
                <a:spcPct val="90000"/>
              </a:lnSpc>
              <a:spcBef>
                <a:spcPts val="1000"/>
              </a:spcBef>
              <a:spcAft>
                <a:spcPts val="0"/>
              </a:spcAft>
              <a:buClr>
                <a:schemeClr val="dk1"/>
              </a:buClr>
              <a:buSzPts val="2000"/>
              <a:buChar char="•"/>
            </a:pPr>
            <a:r>
              <a:rPr lang="en-GB" sz="2000">
                <a:latin typeface="Times New Roman"/>
                <a:ea typeface="Times New Roman"/>
                <a:cs typeface="Times New Roman"/>
                <a:sym typeface="Times New Roman"/>
              </a:rPr>
              <a:t>Example:</a:t>
            </a:r>
            <a:endParaRPr/>
          </a:p>
          <a:p>
            <a:pPr indent="0" lvl="0" marL="0" rtl="0" algn="l">
              <a:lnSpc>
                <a:spcPct val="90000"/>
              </a:lnSpc>
              <a:spcBef>
                <a:spcPts val="1000"/>
              </a:spcBef>
              <a:spcAft>
                <a:spcPts val="0"/>
              </a:spcAft>
              <a:buClr>
                <a:schemeClr val="dk1"/>
              </a:buClr>
              <a:buSzPts val="2000"/>
              <a:buNone/>
            </a:pPr>
            <a:r>
              <a:rPr lang="en-GB" sz="2000">
                <a:latin typeface="Times New Roman"/>
                <a:ea typeface="Times New Roman"/>
                <a:cs typeface="Times New Roman"/>
                <a:sym typeface="Times New Roman"/>
              </a:rPr>
              <a:t> 		#pragma omp parallel num_threads(4)</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0"/>
          <p:cNvSpPr txBox="1"/>
          <p:nvPr>
            <p:ph type="title"/>
          </p:nvPr>
        </p:nvSpPr>
        <p:spPr>
          <a:xfrm>
            <a:off x="838200" y="365125"/>
            <a:ext cx="10515600" cy="8493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Times New Roman"/>
              <a:buNone/>
            </a:pPr>
            <a:r>
              <a:rPr lang="en-GB">
                <a:solidFill>
                  <a:srgbClr val="000000"/>
                </a:solidFill>
                <a:latin typeface="Times New Roman"/>
                <a:ea typeface="Times New Roman"/>
                <a:cs typeface="Times New Roman"/>
                <a:sym typeface="Times New Roman"/>
              </a:rPr>
              <a:t>Hello world in openmp</a:t>
            </a:r>
            <a:endParaRPr/>
          </a:p>
        </p:txBody>
      </p:sp>
      <p:sp>
        <p:nvSpPr>
          <p:cNvPr id="331" name="Google Shape;331;p30"/>
          <p:cNvSpPr txBox="1"/>
          <p:nvPr>
            <p:ph idx="1" type="body"/>
          </p:nvPr>
        </p:nvSpPr>
        <p:spPr>
          <a:xfrm>
            <a:off x="838200" y="1214438"/>
            <a:ext cx="6276975" cy="5000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2800"/>
              <a:buNone/>
            </a:pPr>
            <a:r>
              <a:rPr b="1" i="0" lang="en-GB" u="none" strike="noStrike">
                <a:solidFill>
                  <a:srgbClr val="000000"/>
                </a:solidFill>
                <a:latin typeface="Times New Roman"/>
                <a:ea typeface="Times New Roman"/>
                <a:cs typeface="Times New Roman"/>
                <a:sym typeface="Times New Roman"/>
              </a:rPr>
              <a:t>OpenMP Hello World program using C</a:t>
            </a:r>
            <a:endParaRPr/>
          </a:p>
        </p:txBody>
      </p:sp>
      <p:pic>
        <p:nvPicPr>
          <p:cNvPr id="332" name="Google Shape;332;p30"/>
          <p:cNvPicPr preferRelativeResize="0"/>
          <p:nvPr/>
        </p:nvPicPr>
        <p:blipFill rotWithShape="1">
          <a:blip r:embed="rId3">
            <a:alphaModFix/>
          </a:blip>
          <a:srcRect b="0" l="0" r="0" t="0"/>
          <a:stretch/>
        </p:blipFill>
        <p:spPr>
          <a:xfrm>
            <a:off x="838200" y="1714500"/>
            <a:ext cx="7230475" cy="4927350"/>
          </a:xfrm>
          <a:prstGeom prst="rect">
            <a:avLst/>
          </a:prstGeom>
          <a:noFill/>
          <a:ln>
            <a:noFill/>
          </a:ln>
        </p:spPr>
      </p:pic>
      <p:sp>
        <p:nvSpPr>
          <p:cNvPr id="333" name="Google Shape;333;p30"/>
          <p:cNvSpPr/>
          <p:nvPr/>
        </p:nvSpPr>
        <p:spPr>
          <a:xfrm>
            <a:off x="4195000" y="2463600"/>
            <a:ext cx="3699000" cy="669000"/>
          </a:xfrm>
          <a:prstGeom prst="leftArrowCallout">
            <a:avLst>
              <a:gd fmla="val 25000" name="adj1"/>
              <a:gd fmla="val 25000" name="adj2"/>
              <a:gd fmla="val 25000" name="adj3"/>
              <a:gd fmla="val 64977" name="adj4"/>
            </a:avLst>
          </a:prstGeom>
          <a:solidFill>
            <a:srgbClr val="FFFFFF"/>
          </a:solidFill>
          <a:ln cap="rnd" cmpd="sng" w="19050">
            <a:solidFill>
              <a:srgbClr val="9186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Times New Roman"/>
                <a:ea typeface="Times New Roman"/>
                <a:cs typeface="Times New Roman"/>
                <a:sym typeface="Times New Roman"/>
              </a:rPr>
              <a:t>OpenMP Include File</a:t>
            </a:r>
            <a:endParaRPr b="0" i="0" sz="1400" u="none" cap="none" strike="noStrike">
              <a:solidFill>
                <a:srgbClr val="000000"/>
              </a:solidFill>
              <a:latin typeface="Arial"/>
              <a:ea typeface="Arial"/>
              <a:cs typeface="Arial"/>
              <a:sym typeface="Arial"/>
            </a:endParaRPr>
          </a:p>
        </p:txBody>
      </p:sp>
      <p:sp>
        <p:nvSpPr>
          <p:cNvPr id="334" name="Google Shape;334;p30"/>
          <p:cNvSpPr/>
          <p:nvPr/>
        </p:nvSpPr>
        <p:spPr>
          <a:xfrm>
            <a:off x="5655325" y="3843000"/>
            <a:ext cx="4826700" cy="670200"/>
          </a:xfrm>
          <a:prstGeom prst="leftArrowCallout">
            <a:avLst>
              <a:gd fmla="val 25000" name="adj1"/>
              <a:gd fmla="val 25000" name="adj2"/>
              <a:gd fmla="val 25000" name="adj3"/>
              <a:gd fmla="val 64977" name="adj4"/>
            </a:avLst>
          </a:prstGeom>
          <a:solidFill>
            <a:srgbClr val="FFFFFF"/>
          </a:solidFill>
          <a:ln cap="rnd" cmpd="sng" w="19050">
            <a:solidFill>
              <a:srgbClr val="9186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Times New Roman"/>
                <a:ea typeface="Times New Roman"/>
                <a:cs typeface="Times New Roman"/>
                <a:sym typeface="Times New Roman"/>
              </a:rPr>
              <a:t>Parallel region with default number of threads</a:t>
            </a:r>
            <a:endParaRPr b="0" i="0" sz="1800" u="none" cap="none" strike="noStrike">
              <a:solidFill>
                <a:srgbClr val="000000"/>
              </a:solidFill>
              <a:latin typeface="Times New Roman"/>
              <a:ea typeface="Times New Roman"/>
              <a:cs typeface="Times New Roman"/>
              <a:sym typeface="Times New Roman"/>
            </a:endParaRPr>
          </a:p>
        </p:txBody>
      </p:sp>
      <p:sp>
        <p:nvSpPr>
          <p:cNvPr id="335" name="Google Shape;335;p30"/>
          <p:cNvSpPr/>
          <p:nvPr/>
        </p:nvSpPr>
        <p:spPr>
          <a:xfrm>
            <a:off x="8309125" y="2529450"/>
            <a:ext cx="2172900" cy="12063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108956" y="178826"/>
                </a:lnTo>
              </a:path>
            </a:pathLst>
          </a:custGeom>
          <a:solidFill>
            <a:srgbClr val="FFFFFF"/>
          </a:solidFill>
          <a:ln cap="rnd" cmpd="sng" w="19050">
            <a:solidFill>
              <a:srgbClr val="9186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Times New Roman"/>
                <a:ea typeface="Times New Roman"/>
                <a:cs typeface="Times New Roman"/>
                <a:sym typeface="Times New Roman"/>
              </a:rPr>
              <a:t>Runtime library function 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Times New Roman"/>
                <a:ea typeface="Times New Roman"/>
                <a:cs typeface="Times New Roman"/>
                <a:sym typeface="Times New Roman"/>
              </a:rPr>
              <a:t>return a thread ID.</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492d92c741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GB" sz="2700"/>
              <a:t>Your first openMP program </a:t>
            </a:r>
            <a:endParaRPr b="1" sz="2700"/>
          </a:p>
        </p:txBody>
      </p:sp>
      <p:sp>
        <p:nvSpPr>
          <p:cNvPr id="342" name="Google Shape;342;g2492d92c741_0_0"/>
          <p:cNvSpPr txBox="1"/>
          <p:nvPr>
            <p:ph idx="1" type="body"/>
          </p:nvPr>
        </p:nvSpPr>
        <p:spPr>
          <a:xfrm>
            <a:off x="838200" y="1523375"/>
            <a:ext cx="10515600" cy="499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GB" sz="2500"/>
              <a:t>Check your system support:  	locate omp.h</a:t>
            </a:r>
            <a:endParaRPr sz="2500"/>
          </a:p>
          <a:p>
            <a:pPr indent="0" lvl="0" marL="0" rtl="0" algn="l">
              <a:lnSpc>
                <a:spcPct val="90000"/>
              </a:lnSpc>
              <a:spcBef>
                <a:spcPts val="1000"/>
              </a:spcBef>
              <a:spcAft>
                <a:spcPts val="0"/>
              </a:spcAft>
              <a:buSzPts val="1800"/>
              <a:buNone/>
            </a:pPr>
            <a:r>
              <a:t/>
            </a:r>
            <a:endParaRPr sz="2500"/>
          </a:p>
          <a:p>
            <a:pPr indent="0" lvl="0" marL="0" rtl="0" algn="l">
              <a:lnSpc>
                <a:spcPct val="90000"/>
              </a:lnSpc>
              <a:spcBef>
                <a:spcPts val="1000"/>
              </a:spcBef>
              <a:spcAft>
                <a:spcPts val="0"/>
              </a:spcAft>
              <a:buSzPts val="1800"/>
              <a:buNone/>
            </a:pPr>
            <a:r>
              <a:rPr b="1" lang="en-GB" sz="2500"/>
              <a:t>Compilation</a:t>
            </a:r>
            <a:r>
              <a:rPr lang="en-GB" sz="2500"/>
              <a:t>:	g++ -fopenmp hello.c</a:t>
            </a:r>
            <a:endParaRPr sz="2500"/>
          </a:p>
          <a:p>
            <a:pPr indent="0" lvl="0" marL="0" rtl="0" algn="l">
              <a:lnSpc>
                <a:spcPct val="90000"/>
              </a:lnSpc>
              <a:spcBef>
                <a:spcPts val="1000"/>
              </a:spcBef>
              <a:spcAft>
                <a:spcPts val="0"/>
              </a:spcAft>
              <a:buSzPts val="1800"/>
              <a:buNone/>
            </a:pPr>
            <a:r>
              <a:rPr b="1" lang="en-GB" sz="2500"/>
              <a:t>Execution</a:t>
            </a:r>
            <a:r>
              <a:rPr lang="en-GB" sz="2500"/>
              <a:t>:		./a.out</a:t>
            </a:r>
            <a:endParaRPr sz="2500"/>
          </a:p>
          <a:p>
            <a:pPr indent="0" lvl="0" marL="0" rtl="0" algn="l">
              <a:lnSpc>
                <a:spcPct val="90000"/>
              </a:lnSpc>
              <a:spcBef>
                <a:spcPts val="1000"/>
              </a:spcBef>
              <a:spcAft>
                <a:spcPts val="0"/>
              </a:spcAft>
              <a:buSzPts val="1800"/>
              <a:buNone/>
            </a:pPr>
            <a:r>
              <a:t/>
            </a:r>
            <a:endParaRPr sz="2500"/>
          </a:p>
          <a:p>
            <a:pPr indent="0" lvl="0" marL="0" rtl="0" algn="l">
              <a:lnSpc>
                <a:spcPct val="90000"/>
              </a:lnSpc>
              <a:spcBef>
                <a:spcPts val="1000"/>
              </a:spcBef>
              <a:spcAft>
                <a:spcPts val="0"/>
              </a:spcAft>
              <a:buSzPts val="1800"/>
              <a:buNone/>
            </a:pPr>
            <a:r>
              <a:rPr b="1" lang="en-GB" sz="2500"/>
              <a:t>Flags</a:t>
            </a:r>
            <a:r>
              <a:rPr lang="en-GB" sz="2500"/>
              <a:t>:</a:t>
            </a:r>
            <a:endParaRPr sz="2500"/>
          </a:p>
          <a:p>
            <a:pPr indent="0" lvl="0" marL="0" rtl="0" algn="l">
              <a:lnSpc>
                <a:spcPct val="90000"/>
              </a:lnSpc>
              <a:spcBef>
                <a:spcPts val="1000"/>
              </a:spcBef>
              <a:spcAft>
                <a:spcPts val="0"/>
              </a:spcAft>
              <a:buSzPts val="1800"/>
              <a:buNone/>
            </a:pPr>
            <a:r>
              <a:rPr lang="en-GB" sz="2500"/>
              <a:t>	GNU: -fopenmp for Linux, Solaris, AIX, MacOS, Windows.</a:t>
            </a:r>
            <a:endParaRPr sz="2500"/>
          </a:p>
          <a:p>
            <a:pPr indent="0" lvl="0" marL="0" rtl="0" algn="l">
              <a:lnSpc>
                <a:spcPct val="90000"/>
              </a:lnSpc>
              <a:spcBef>
                <a:spcPts val="1000"/>
              </a:spcBef>
              <a:spcAft>
                <a:spcPts val="0"/>
              </a:spcAft>
              <a:buSzPts val="1800"/>
              <a:buNone/>
            </a:pPr>
            <a:r>
              <a:rPr lang="en-GB" sz="2500"/>
              <a:t>	IBM: -qsmp=omp for windows, AIX and Linux.</a:t>
            </a:r>
            <a:endParaRPr sz="2500"/>
          </a:p>
          <a:p>
            <a:pPr indent="0" lvl="0" marL="0" rtl="0" algn="l">
              <a:lnSpc>
                <a:spcPct val="90000"/>
              </a:lnSpc>
              <a:spcBef>
                <a:spcPts val="1000"/>
              </a:spcBef>
              <a:spcAft>
                <a:spcPts val="0"/>
              </a:spcAft>
              <a:buSzPts val="1800"/>
              <a:buNone/>
            </a:pPr>
            <a:r>
              <a:rPr lang="en-GB" sz="2500"/>
              <a:t>	Sun: -xopwnmp for Solaris and Linux</a:t>
            </a:r>
            <a:endParaRPr sz="2500"/>
          </a:p>
          <a:p>
            <a:pPr indent="0" lvl="0" marL="0" rtl="0" algn="l">
              <a:lnSpc>
                <a:spcPct val="90000"/>
              </a:lnSpc>
              <a:spcBef>
                <a:spcPts val="1000"/>
              </a:spcBef>
              <a:spcAft>
                <a:spcPts val="0"/>
              </a:spcAft>
              <a:buSzPts val="1800"/>
              <a:buNone/>
            </a:pPr>
            <a:r>
              <a:rPr lang="en-GB" sz="2500"/>
              <a:t>	Intel: -qopenmp on Linux or Mac, or -Qopenmp on windows</a:t>
            </a:r>
            <a:endParaRPr sz="2500"/>
          </a:p>
          <a:p>
            <a:pPr indent="0" lvl="0" marL="0" rtl="0" algn="l">
              <a:lnSpc>
                <a:spcPct val="90000"/>
              </a:lnSpc>
              <a:spcBef>
                <a:spcPts val="1000"/>
              </a:spcBef>
              <a:spcAft>
                <a:spcPts val="0"/>
              </a:spcAft>
              <a:buSzPts val="1800"/>
              <a:buNone/>
            </a:pPr>
            <a:r>
              <a:rPr lang="en-GB" sz="2500"/>
              <a:t>	PGI: -mp</a:t>
            </a:r>
            <a:endParaRPr sz="2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492d92c741_0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GB" sz="2700"/>
              <a:t>Parallel Software Models </a:t>
            </a:r>
            <a:endParaRPr b="1" sz="2700"/>
          </a:p>
        </p:txBody>
      </p:sp>
      <p:sp>
        <p:nvSpPr>
          <p:cNvPr id="349" name="Google Shape;349;g2492d92c741_0_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GB" sz="2500"/>
              <a:t>Programing Models</a:t>
            </a:r>
            <a:endParaRPr sz="2500"/>
          </a:p>
          <a:p>
            <a:pPr indent="-228600" lvl="0" marL="45720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1"/>
          <p:cNvSpPr txBox="1"/>
          <p:nvPr>
            <p:ph type="title"/>
          </p:nvPr>
        </p:nvSpPr>
        <p:spPr>
          <a:xfrm>
            <a:off x="838200" y="365126"/>
            <a:ext cx="10515600" cy="8068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Times New Roman"/>
              <a:buNone/>
            </a:pPr>
            <a:r>
              <a:rPr lang="en-GB">
                <a:solidFill>
                  <a:srgbClr val="000000"/>
                </a:solidFill>
                <a:latin typeface="Times New Roman"/>
                <a:ea typeface="Times New Roman"/>
                <a:cs typeface="Times New Roman"/>
                <a:sym typeface="Times New Roman"/>
              </a:rPr>
              <a:t>Hello world in openmp</a:t>
            </a:r>
            <a:endParaRPr/>
          </a:p>
        </p:txBody>
      </p:sp>
      <p:sp>
        <p:nvSpPr>
          <p:cNvPr id="355" name="Google Shape;355;p31"/>
          <p:cNvSpPr txBox="1"/>
          <p:nvPr>
            <p:ph idx="1" type="body"/>
          </p:nvPr>
        </p:nvSpPr>
        <p:spPr>
          <a:xfrm>
            <a:off x="838200" y="1171938"/>
            <a:ext cx="10515600" cy="515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GB" sz="2800"/>
              <a:t>Number of threads 4</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56" name="Google Shape;356;p31"/>
          <p:cNvSpPr/>
          <p:nvPr/>
        </p:nvSpPr>
        <p:spPr>
          <a:xfrm>
            <a:off x="1775491" y="1690875"/>
            <a:ext cx="8401800" cy="4801999"/>
          </a:xfrm>
          <a:prstGeom prst="rect">
            <a:avLst/>
          </a:prstGeom>
          <a:solidFill>
            <a:srgbClr val="FFFFFF"/>
          </a:solidFill>
          <a:ln cap="rnd" cmpd="sng" w="1905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357" name="Google Shape;357;p31"/>
          <p:cNvSpPr txBox="1"/>
          <p:nvPr/>
        </p:nvSpPr>
        <p:spPr>
          <a:xfrm>
            <a:off x="2145263" y="1671551"/>
            <a:ext cx="2136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2000" u="none" cap="none" strike="noStrike">
                <a:solidFill>
                  <a:srgbClr val="000000"/>
                </a:solidFill>
                <a:latin typeface="Times New Roman"/>
                <a:ea typeface="Times New Roman"/>
                <a:cs typeface="Times New Roman"/>
                <a:sym typeface="Times New Roman"/>
              </a:rPr>
              <a:t>Parallel Region</a:t>
            </a:r>
            <a:endParaRPr b="0" i="0" sz="1600" u="none" cap="none" strike="noStrike">
              <a:solidFill>
                <a:srgbClr val="000000"/>
              </a:solidFill>
              <a:latin typeface="Arial"/>
              <a:ea typeface="Arial"/>
              <a:cs typeface="Arial"/>
              <a:sym typeface="Arial"/>
            </a:endParaRPr>
          </a:p>
        </p:txBody>
      </p:sp>
      <p:sp>
        <p:nvSpPr>
          <p:cNvPr id="358" name="Google Shape;358;p31"/>
          <p:cNvSpPr/>
          <p:nvPr/>
        </p:nvSpPr>
        <p:spPr>
          <a:xfrm>
            <a:off x="4231391" y="2856885"/>
            <a:ext cx="311400" cy="2149200"/>
          </a:xfrm>
          <a:prstGeom prst="downArrow">
            <a:avLst>
              <a:gd fmla="val 50000" name="adj1"/>
              <a:gd fmla="val 50000" name="adj2"/>
            </a:avLst>
          </a:prstGeom>
          <a:solidFill>
            <a:srgbClr val="4F81BD"/>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359" name="Google Shape;359;p31"/>
          <p:cNvSpPr/>
          <p:nvPr/>
        </p:nvSpPr>
        <p:spPr>
          <a:xfrm>
            <a:off x="7427166" y="2854181"/>
            <a:ext cx="311400" cy="2149200"/>
          </a:xfrm>
          <a:prstGeom prst="downArrow">
            <a:avLst>
              <a:gd fmla="val 50000" name="adj1"/>
              <a:gd fmla="val 50000" name="adj2"/>
            </a:avLst>
          </a:prstGeom>
          <a:solidFill>
            <a:srgbClr val="4F81BD"/>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360" name="Google Shape;360;p31"/>
          <p:cNvSpPr/>
          <p:nvPr/>
        </p:nvSpPr>
        <p:spPr>
          <a:xfrm>
            <a:off x="5372484" y="2856885"/>
            <a:ext cx="311400" cy="2149200"/>
          </a:xfrm>
          <a:prstGeom prst="downArrow">
            <a:avLst>
              <a:gd fmla="val 50000" name="adj1"/>
              <a:gd fmla="val 50000" name="adj2"/>
            </a:avLst>
          </a:prstGeom>
          <a:solidFill>
            <a:srgbClr val="4F81BD"/>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361" name="Google Shape;361;p31"/>
          <p:cNvSpPr/>
          <p:nvPr/>
        </p:nvSpPr>
        <p:spPr>
          <a:xfrm>
            <a:off x="6322385" y="2877710"/>
            <a:ext cx="311400" cy="2149200"/>
          </a:xfrm>
          <a:prstGeom prst="downArrow">
            <a:avLst>
              <a:gd fmla="val 50000" name="adj1"/>
              <a:gd fmla="val 50000" name="adj2"/>
            </a:avLst>
          </a:prstGeom>
          <a:solidFill>
            <a:srgbClr val="4F81BD"/>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362" name="Google Shape;362;p31"/>
          <p:cNvSpPr txBox="1"/>
          <p:nvPr/>
        </p:nvSpPr>
        <p:spPr>
          <a:xfrm>
            <a:off x="3890882" y="2408538"/>
            <a:ext cx="992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2000" u="none" cap="none" strike="noStrike">
                <a:solidFill>
                  <a:srgbClr val="000000"/>
                </a:solidFill>
                <a:latin typeface="Times New Roman"/>
                <a:ea typeface="Times New Roman"/>
                <a:cs typeface="Times New Roman"/>
                <a:sym typeface="Times New Roman"/>
              </a:rPr>
              <a:t>Tid = 0</a:t>
            </a:r>
            <a:endParaRPr b="0" i="0" sz="2000" u="none" cap="none" strike="noStrike">
              <a:solidFill>
                <a:srgbClr val="000000"/>
              </a:solidFill>
              <a:latin typeface="Arial"/>
              <a:ea typeface="Arial"/>
              <a:cs typeface="Arial"/>
              <a:sym typeface="Arial"/>
            </a:endParaRPr>
          </a:p>
        </p:txBody>
      </p:sp>
      <p:sp>
        <p:nvSpPr>
          <p:cNvPr id="363" name="Google Shape;363;p31"/>
          <p:cNvSpPr txBox="1"/>
          <p:nvPr/>
        </p:nvSpPr>
        <p:spPr>
          <a:xfrm>
            <a:off x="5031983" y="2408538"/>
            <a:ext cx="992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2000" u="none" cap="none" strike="noStrike">
                <a:solidFill>
                  <a:srgbClr val="000000"/>
                </a:solidFill>
                <a:latin typeface="Times New Roman"/>
                <a:ea typeface="Times New Roman"/>
                <a:cs typeface="Times New Roman"/>
                <a:sym typeface="Times New Roman"/>
              </a:rPr>
              <a:t>Tid = 1</a:t>
            </a:r>
            <a:endParaRPr b="0" i="0" sz="2000" u="none" cap="none" strike="noStrike">
              <a:solidFill>
                <a:srgbClr val="000000"/>
              </a:solidFill>
              <a:latin typeface="Arial"/>
              <a:ea typeface="Arial"/>
              <a:cs typeface="Arial"/>
              <a:sym typeface="Arial"/>
            </a:endParaRPr>
          </a:p>
        </p:txBody>
      </p:sp>
      <p:sp>
        <p:nvSpPr>
          <p:cNvPr id="364" name="Google Shape;364;p31"/>
          <p:cNvSpPr txBox="1"/>
          <p:nvPr/>
        </p:nvSpPr>
        <p:spPr>
          <a:xfrm>
            <a:off x="5951965" y="2404663"/>
            <a:ext cx="992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2000" u="none" cap="none" strike="noStrike">
                <a:solidFill>
                  <a:srgbClr val="000000"/>
                </a:solidFill>
                <a:latin typeface="Times New Roman"/>
                <a:ea typeface="Times New Roman"/>
                <a:cs typeface="Times New Roman"/>
                <a:sym typeface="Times New Roman"/>
              </a:rPr>
              <a:t>Tid = 2</a:t>
            </a:r>
            <a:endParaRPr b="0" i="0" sz="2000" u="none" cap="none" strike="noStrike">
              <a:solidFill>
                <a:srgbClr val="000000"/>
              </a:solidFill>
              <a:latin typeface="Arial"/>
              <a:ea typeface="Arial"/>
              <a:cs typeface="Arial"/>
              <a:sym typeface="Arial"/>
            </a:endParaRPr>
          </a:p>
        </p:txBody>
      </p:sp>
      <p:sp>
        <p:nvSpPr>
          <p:cNvPr id="365" name="Google Shape;365;p31"/>
          <p:cNvSpPr txBox="1"/>
          <p:nvPr/>
        </p:nvSpPr>
        <p:spPr>
          <a:xfrm>
            <a:off x="7040026" y="2405834"/>
            <a:ext cx="1085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2000" u="none" cap="none" strike="noStrike">
                <a:solidFill>
                  <a:srgbClr val="000000"/>
                </a:solidFill>
                <a:latin typeface="Times New Roman"/>
                <a:ea typeface="Times New Roman"/>
                <a:cs typeface="Times New Roman"/>
                <a:sym typeface="Times New Roman"/>
              </a:rPr>
              <a:t>Tid =3 </a:t>
            </a:r>
            <a:endParaRPr b="0" i="0" sz="2000" u="none" cap="none" strike="noStrike">
              <a:solidFill>
                <a:srgbClr val="000000"/>
              </a:solidFill>
              <a:latin typeface="Arial"/>
              <a:ea typeface="Arial"/>
              <a:cs typeface="Arial"/>
              <a:sym typeface="Arial"/>
            </a:endParaRPr>
          </a:p>
        </p:txBody>
      </p:sp>
      <p:sp>
        <p:nvSpPr>
          <p:cNvPr id="366" name="Google Shape;366;p31"/>
          <p:cNvSpPr txBox="1"/>
          <p:nvPr/>
        </p:nvSpPr>
        <p:spPr>
          <a:xfrm>
            <a:off x="3890841" y="5091671"/>
            <a:ext cx="12825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2000" u="none" cap="none" strike="noStrike">
                <a:solidFill>
                  <a:srgbClr val="000000"/>
                </a:solidFill>
                <a:latin typeface="Times New Roman"/>
                <a:ea typeface="Times New Roman"/>
                <a:cs typeface="Times New Roman"/>
                <a:sym typeface="Times New Roman"/>
              </a:rPr>
              <a:t>Hello world Thread 0</a:t>
            </a:r>
            <a:endParaRPr b="0" i="0" sz="2000" u="none" cap="none" strike="noStrike">
              <a:solidFill>
                <a:srgbClr val="000000"/>
              </a:solidFill>
              <a:latin typeface="Arial"/>
              <a:ea typeface="Arial"/>
              <a:cs typeface="Arial"/>
              <a:sym typeface="Arial"/>
            </a:endParaRPr>
          </a:p>
        </p:txBody>
      </p:sp>
      <p:sp>
        <p:nvSpPr>
          <p:cNvPr id="367" name="Google Shape;367;p31"/>
          <p:cNvSpPr txBox="1"/>
          <p:nvPr/>
        </p:nvSpPr>
        <p:spPr>
          <a:xfrm>
            <a:off x="4967466" y="5066966"/>
            <a:ext cx="13305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2000" u="none" cap="none" strike="noStrike">
                <a:solidFill>
                  <a:srgbClr val="000000"/>
                </a:solidFill>
                <a:latin typeface="Times New Roman"/>
                <a:ea typeface="Times New Roman"/>
                <a:cs typeface="Times New Roman"/>
                <a:sym typeface="Times New Roman"/>
              </a:rPr>
              <a:t>Hello world Thread 1</a:t>
            </a:r>
            <a:endParaRPr b="0" i="0" sz="2000" u="none" cap="none" strike="noStrike">
              <a:solidFill>
                <a:srgbClr val="000000"/>
              </a:solidFill>
              <a:latin typeface="Arial"/>
              <a:ea typeface="Arial"/>
              <a:cs typeface="Arial"/>
              <a:sym typeface="Arial"/>
            </a:endParaRPr>
          </a:p>
        </p:txBody>
      </p:sp>
      <p:sp>
        <p:nvSpPr>
          <p:cNvPr id="368" name="Google Shape;368;p31"/>
          <p:cNvSpPr txBox="1"/>
          <p:nvPr/>
        </p:nvSpPr>
        <p:spPr>
          <a:xfrm>
            <a:off x="6086246" y="5091671"/>
            <a:ext cx="12825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2000" u="none" cap="none" strike="noStrike">
                <a:solidFill>
                  <a:srgbClr val="000000"/>
                </a:solidFill>
                <a:latin typeface="Times New Roman"/>
                <a:ea typeface="Times New Roman"/>
                <a:cs typeface="Times New Roman"/>
                <a:sym typeface="Times New Roman"/>
              </a:rPr>
              <a:t>Hello world Thread 2</a:t>
            </a:r>
            <a:endParaRPr b="0" i="0" sz="2000" u="none" cap="none" strike="noStrike">
              <a:solidFill>
                <a:srgbClr val="000000"/>
              </a:solidFill>
              <a:latin typeface="Arial"/>
              <a:ea typeface="Arial"/>
              <a:cs typeface="Arial"/>
              <a:sym typeface="Arial"/>
            </a:endParaRPr>
          </a:p>
        </p:txBody>
      </p:sp>
      <p:sp>
        <p:nvSpPr>
          <p:cNvPr id="369" name="Google Shape;369;p31"/>
          <p:cNvSpPr txBox="1"/>
          <p:nvPr/>
        </p:nvSpPr>
        <p:spPr>
          <a:xfrm>
            <a:off x="7243482" y="5066965"/>
            <a:ext cx="12825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2000" u="none" cap="none" strike="noStrike">
                <a:solidFill>
                  <a:srgbClr val="000000"/>
                </a:solidFill>
                <a:latin typeface="Times New Roman"/>
                <a:ea typeface="Times New Roman"/>
                <a:cs typeface="Times New Roman"/>
                <a:sym typeface="Times New Roman"/>
              </a:rPr>
              <a:t>Hello world Thread 3</a:t>
            </a:r>
            <a:endParaRPr b="0" i="0" sz="2000" u="none" cap="none" strike="noStrike">
              <a:solidFill>
                <a:srgbClr val="000000"/>
              </a:solidFill>
              <a:latin typeface="Arial"/>
              <a:ea typeface="Arial"/>
              <a:cs typeface="Arial"/>
              <a:sym typeface="Arial"/>
            </a:endParaRPr>
          </a:p>
        </p:txBody>
      </p:sp>
      <p:sp>
        <p:nvSpPr>
          <p:cNvPr id="370" name="Google Shape;370;p31"/>
          <p:cNvSpPr txBox="1"/>
          <p:nvPr/>
        </p:nvSpPr>
        <p:spPr>
          <a:xfrm>
            <a:off x="2223090" y="2986820"/>
            <a:ext cx="14853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2000" u="none" cap="none" strike="noStrike">
                <a:solidFill>
                  <a:srgbClr val="000000"/>
                </a:solidFill>
                <a:latin typeface="Times New Roman"/>
                <a:ea typeface="Times New Roman"/>
                <a:cs typeface="Times New Roman"/>
                <a:sym typeface="Times New Roman"/>
              </a:rPr>
              <a:t>tid is private to each thread.</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500"/>
                                        <p:tgtEl>
                                          <p:spTgt spid="3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500"/>
                                        <p:tgtEl>
                                          <p:spTgt spid="3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8"/>
                                        </p:tgtEl>
                                        <p:attrNameLst>
                                          <p:attrName>style.visibility</p:attrName>
                                        </p:attrNameLst>
                                      </p:cBhvr>
                                      <p:to>
                                        <p:strVal val="visible"/>
                                      </p:to>
                                    </p:set>
                                    <p:anim calcmode="lin" valueType="num">
                                      <p:cBhvr additive="base">
                                        <p:cTn dur="500"/>
                                        <p:tgtEl>
                                          <p:spTgt spid="3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500"/>
                                        <p:tgtEl>
                                          <p:spTgt spid="3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500"/>
                                        <p:tgtEl>
                                          <p:spTgt spid="37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2"/>
          <p:cNvSpPr txBox="1"/>
          <p:nvPr>
            <p:ph type="title"/>
          </p:nvPr>
        </p:nvSpPr>
        <p:spPr>
          <a:xfrm>
            <a:off x="838200" y="365126"/>
            <a:ext cx="10515600" cy="9921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sz="4400">
                <a:latin typeface="Times New Roman"/>
                <a:ea typeface="Times New Roman"/>
                <a:cs typeface="Times New Roman"/>
                <a:sym typeface="Times New Roman"/>
              </a:rPr>
              <a:t>Compile and execution </a:t>
            </a:r>
            <a:endParaRPr/>
          </a:p>
        </p:txBody>
      </p:sp>
      <p:sp>
        <p:nvSpPr>
          <p:cNvPr id="376" name="Google Shape;376;p32"/>
          <p:cNvSpPr txBox="1"/>
          <p:nvPr>
            <p:ph idx="1" type="body"/>
          </p:nvPr>
        </p:nvSpPr>
        <p:spPr>
          <a:xfrm>
            <a:off x="838200" y="1357314"/>
            <a:ext cx="10515600" cy="48196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Times New Roman"/>
                <a:ea typeface="Times New Roman"/>
                <a:cs typeface="Times New Roman"/>
                <a:sym typeface="Times New Roman"/>
              </a:rPr>
              <a:t>Compile program in OpenMP</a:t>
            </a:r>
            <a:endParaRPr/>
          </a:p>
          <a:p>
            <a:pPr indent="-355600" lvl="0" marL="457200" marR="0" rtl="0" algn="l">
              <a:lnSpc>
                <a:spcPct val="100000"/>
              </a:lnSpc>
              <a:spcBef>
                <a:spcPts val="1000"/>
              </a:spcBef>
              <a:spcAft>
                <a:spcPts val="0"/>
              </a:spcAft>
              <a:buClr>
                <a:srgbClr val="000000"/>
              </a:buClr>
              <a:buSzPts val="2000"/>
              <a:buFont typeface="Arial"/>
              <a:buChar char="●"/>
            </a:pPr>
            <a:r>
              <a:rPr b="0" i="0" lang="en-GB" sz="1800" u="none" cap="none" strike="noStrike">
                <a:solidFill>
                  <a:srgbClr val="000000"/>
                </a:solidFill>
                <a:latin typeface="Times New Roman"/>
                <a:ea typeface="Times New Roman"/>
                <a:cs typeface="Times New Roman"/>
                <a:sym typeface="Times New Roman"/>
              </a:rPr>
              <a:t>Set number of threads:</a:t>
            </a:r>
            <a:endParaRPr/>
          </a:p>
          <a:p>
            <a:pPr indent="0" lvl="0" marL="914400" marR="0" rtl="0" algn="l">
              <a:lnSpc>
                <a:spcPct val="100000"/>
              </a:lnSpc>
              <a:spcBef>
                <a:spcPts val="1000"/>
              </a:spcBef>
              <a:spcAft>
                <a:spcPts val="0"/>
              </a:spcAft>
              <a:buClr>
                <a:srgbClr val="000000"/>
              </a:buClr>
              <a:buSzPts val="1400"/>
              <a:buFont typeface="Arial"/>
              <a:buNone/>
            </a:pPr>
            <a:r>
              <a:rPr b="0" i="0" lang="en-GB" sz="1800" u="none" cap="none" strike="noStrike">
                <a:solidFill>
                  <a:srgbClr val="000000"/>
                </a:solidFill>
                <a:latin typeface="Times New Roman"/>
                <a:ea typeface="Times New Roman"/>
                <a:cs typeface="Times New Roman"/>
                <a:sym typeface="Times New Roman"/>
              </a:rPr>
              <a:t>Using shell</a:t>
            </a:r>
            <a:endParaRPr/>
          </a:p>
          <a:p>
            <a:pPr indent="0" lvl="0" marL="914400" marR="0" rtl="0" algn="l">
              <a:lnSpc>
                <a:spcPct val="100000"/>
              </a:lnSpc>
              <a:spcBef>
                <a:spcPts val="1000"/>
              </a:spcBef>
              <a:spcAft>
                <a:spcPts val="0"/>
              </a:spcAft>
              <a:buClr>
                <a:srgbClr val="000000"/>
              </a:buClr>
              <a:buSzPts val="1400"/>
              <a:buFont typeface="Arial"/>
              <a:buNone/>
            </a:pPr>
            <a:r>
              <a:rPr b="1" i="0" lang="en-GB" sz="1800" u="none" cap="none" strike="noStrike">
                <a:solidFill>
                  <a:srgbClr val="000000"/>
                </a:solidFill>
                <a:latin typeface="Times New Roman"/>
                <a:ea typeface="Times New Roman"/>
                <a:cs typeface="Times New Roman"/>
                <a:sym typeface="Times New Roman"/>
              </a:rPr>
              <a:t>$ export OMP_NUM_THREADS=4</a:t>
            </a:r>
            <a:endParaRPr b="0" i="0" sz="1800" u="none" cap="none" strike="noStrike">
              <a:solidFill>
                <a:srgbClr val="000000"/>
              </a:solidFill>
              <a:latin typeface="Times New Roman"/>
              <a:ea typeface="Times New Roman"/>
              <a:cs typeface="Times New Roman"/>
              <a:sym typeface="Times New Roman"/>
            </a:endParaRPr>
          </a:p>
          <a:p>
            <a:pPr indent="0" lvl="0" marL="914400" marR="0" rtl="0" algn="l">
              <a:lnSpc>
                <a:spcPct val="100000"/>
              </a:lnSpc>
              <a:spcBef>
                <a:spcPts val="1000"/>
              </a:spcBef>
              <a:spcAft>
                <a:spcPts val="0"/>
              </a:spcAft>
              <a:buClr>
                <a:srgbClr val="000000"/>
              </a:buClr>
              <a:buSzPts val="1400"/>
              <a:buFont typeface="Arial"/>
              <a:buNone/>
            </a:pPr>
            <a:r>
              <a:rPr b="0" i="0" lang="en-GB" sz="1800" u="none" cap="none" strike="noStrike">
                <a:solidFill>
                  <a:srgbClr val="000000"/>
                </a:solidFill>
                <a:latin typeface="Times New Roman"/>
                <a:ea typeface="Times New Roman"/>
                <a:cs typeface="Times New Roman"/>
                <a:sym typeface="Times New Roman"/>
              </a:rPr>
              <a:t>Inside program before parallel region. </a:t>
            </a:r>
            <a:endParaRPr/>
          </a:p>
          <a:p>
            <a:pPr indent="0" lvl="0" marL="914400" marR="0" rtl="0" algn="l">
              <a:lnSpc>
                <a:spcPct val="100000"/>
              </a:lnSpc>
              <a:spcBef>
                <a:spcPts val="1000"/>
              </a:spcBef>
              <a:spcAft>
                <a:spcPts val="0"/>
              </a:spcAft>
              <a:buClr>
                <a:srgbClr val="000000"/>
              </a:buClr>
              <a:buSzPts val="1400"/>
              <a:buFont typeface="Arial"/>
              <a:buNone/>
            </a:pPr>
            <a:r>
              <a:rPr b="1" i="0" lang="en-GB" sz="1800" u="none" cap="none" strike="noStrike">
                <a:solidFill>
                  <a:srgbClr val="000000"/>
                </a:solidFill>
                <a:latin typeface="Times New Roman"/>
                <a:ea typeface="Times New Roman"/>
                <a:cs typeface="Times New Roman"/>
                <a:sym typeface="Times New Roman"/>
              </a:rPr>
              <a:t>omp_set_num_threads(4);</a:t>
            </a:r>
            <a:endParaRPr b="0" i="0" sz="1800" u="none" cap="none" strike="noStrike">
              <a:solidFill>
                <a:srgbClr val="000000"/>
              </a:solidFill>
              <a:latin typeface="Times New Roman"/>
              <a:ea typeface="Times New Roman"/>
              <a:cs typeface="Times New Roman"/>
              <a:sym typeface="Times New Roman"/>
            </a:endParaRPr>
          </a:p>
          <a:p>
            <a:pPr indent="-355600" lvl="0" marL="457200" marR="0" rtl="0" algn="l">
              <a:lnSpc>
                <a:spcPct val="100000"/>
              </a:lnSpc>
              <a:spcBef>
                <a:spcPts val="1000"/>
              </a:spcBef>
              <a:spcAft>
                <a:spcPts val="0"/>
              </a:spcAft>
              <a:buClr>
                <a:srgbClr val="000000"/>
              </a:buClr>
              <a:buSzPts val="2000"/>
              <a:buFont typeface="Arial"/>
              <a:buChar char="●"/>
            </a:pPr>
            <a:r>
              <a:rPr b="0" i="0" lang="en-GB" sz="1800" u="none" cap="none" strike="noStrike">
                <a:solidFill>
                  <a:srgbClr val="000000"/>
                </a:solidFill>
                <a:latin typeface="Times New Roman"/>
                <a:ea typeface="Times New Roman"/>
                <a:cs typeface="Times New Roman"/>
                <a:sym typeface="Times New Roman"/>
              </a:rPr>
              <a:t>For GNU C compiler:</a:t>
            </a:r>
            <a:endParaRPr/>
          </a:p>
          <a:p>
            <a:pPr indent="0" lvl="0" marL="914400" marR="0" rtl="0" algn="l">
              <a:lnSpc>
                <a:spcPct val="100000"/>
              </a:lnSpc>
              <a:spcBef>
                <a:spcPts val="1000"/>
              </a:spcBef>
              <a:spcAft>
                <a:spcPts val="0"/>
              </a:spcAft>
              <a:buClr>
                <a:srgbClr val="000000"/>
              </a:buClr>
              <a:buSzPts val="1400"/>
              <a:buFont typeface="Arial"/>
              <a:buNone/>
            </a:pPr>
            <a:r>
              <a:rPr b="1" i="0" lang="en-GB" sz="1800" u="none" cap="none" strike="noStrike">
                <a:solidFill>
                  <a:srgbClr val="000000"/>
                </a:solidFill>
                <a:latin typeface="Times New Roman"/>
                <a:ea typeface="Times New Roman"/>
                <a:cs typeface="Times New Roman"/>
                <a:sym typeface="Times New Roman"/>
              </a:rPr>
              <a:t>$ gcc -fopenmp HelloWorld.c -o Hello</a:t>
            </a:r>
            <a:endParaRPr b="0" i="0" sz="1800" u="none" cap="none" strike="noStrike">
              <a:solidFill>
                <a:srgbClr val="000000"/>
              </a:solidFill>
              <a:latin typeface="Times New Roman"/>
              <a:ea typeface="Times New Roman"/>
              <a:cs typeface="Times New Roman"/>
              <a:sym typeface="Times New Roman"/>
            </a:endParaRPr>
          </a:p>
          <a:p>
            <a:pPr indent="0" lvl="0" marL="914400" marR="0" rtl="0" algn="l">
              <a:lnSpc>
                <a:spcPct val="100000"/>
              </a:lnSpc>
              <a:spcBef>
                <a:spcPts val="1000"/>
              </a:spcBef>
              <a:spcAft>
                <a:spcPts val="0"/>
              </a:spcAft>
              <a:buClr>
                <a:srgbClr val="000000"/>
              </a:buClr>
              <a:buSzPts val="1400"/>
              <a:buFont typeface="Arial"/>
              <a:buNone/>
            </a:pPr>
            <a:r>
              <a:rPr b="1" i="0" lang="en-GB" sz="1800" u="none" cap="none" strike="noStrike">
                <a:solidFill>
                  <a:srgbClr val="000000"/>
                </a:solidFill>
                <a:latin typeface="Times New Roman"/>
                <a:ea typeface="Times New Roman"/>
                <a:cs typeface="Times New Roman"/>
                <a:sym typeface="Times New Roman"/>
              </a:rPr>
              <a:t>$./Hello</a:t>
            </a:r>
            <a:endParaRPr b="0" i="0" sz="1800" u="none" cap="none" strike="noStrike">
              <a:solidFill>
                <a:srgbClr val="000000"/>
              </a:solidFill>
              <a:latin typeface="Times New Roman"/>
              <a:ea typeface="Times New Roman"/>
              <a:cs typeface="Times New Roman"/>
              <a:sym typeface="Times New Roman"/>
            </a:endParaRPr>
          </a:p>
          <a:p>
            <a:pPr indent="-355600" lvl="0" marL="457200" marR="0" rtl="0" algn="l">
              <a:lnSpc>
                <a:spcPct val="100000"/>
              </a:lnSpc>
              <a:spcBef>
                <a:spcPts val="1000"/>
              </a:spcBef>
              <a:spcAft>
                <a:spcPts val="0"/>
              </a:spcAft>
              <a:buClr>
                <a:srgbClr val="000000"/>
              </a:buClr>
              <a:buSzPts val="2000"/>
              <a:buFont typeface="Arial"/>
              <a:buChar char="●"/>
            </a:pPr>
            <a:r>
              <a:rPr b="0" i="0" lang="en-GB" sz="1800" u="none" cap="none" strike="noStrike">
                <a:solidFill>
                  <a:srgbClr val="000000"/>
                </a:solidFill>
                <a:latin typeface="Times New Roman"/>
                <a:ea typeface="Times New Roman"/>
                <a:cs typeface="Times New Roman"/>
                <a:sym typeface="Times New Roman"/>
              </a:rPr>
              <a:t>For Intel compiler:</a:t>
            </a:r>
            <a:endParaRPr/>
          </a:p>
          <a:p>
            <a:pPr indent="0" lvl="0" marL="914400" marR="0" rtl="0" algn="l">
              <a:lnSpc>
                <a:spcPct val="100000"/>
              </a:lnSpc>
              <a:spcBef>
                <a:spcPts val="1000"/>
              </a:spcBef>
              <a:spcAft>
                <a:spcPts val="0"/>
              </a:spcAft>
              <a:buClr>
                <a:srgbClr val="000000"/>
              </a:buClr>
              <a:buSzPts val="1400"/>
              <a:buFont typeface="Arial"/>
              <a:buNone/>
            </a:pPr>
            <a:r>
              <a:rPr b="1" i="0" lang="en-GB" sz="1800" u="none" cap="none" strike="noStrike">
                <a:solidFill>
                  <a:srgbClr val="000000"/>
                </a:solidFill>
                <a:latin typeface="Times New Roman"/>
                <a:ea typeface="Times New Roman"/>
                <a:cs typeface="Times New Roman"/>
                <a:sym typeface="Times New Roman"/>
              </a:rPr>
              <a:t>$ icc -qopenmp HelloWorld.c -o Hello</a:t>
            </a:r>
            <a:endParaRPr b="0" i="0" sz="1800" u="none" cap="none" strike="noStrike">
              <a:solidFill>
                <a:srgbClr val="000000"/>
              </a:solidFill>
              <a:latin typeface="Times New Roman"/>
              <a:ea typeface="Times New Roman"/>
              <a:cs typeface="Times New Roman"/>
              <a:sym typeface="Times New Roman"/>
            </a:endParaRPr>
          </a:p>
          <a:p>
            <a:pPr indent="0" lvl="0" marL="914400" marR="0" rtl="0" algn="l">
              <a:lnSpc>
                <a:spcPct val="100000"/>
              </a:lnSpc>
              <a:spcBef>
                <a:spcPts val="1000"/>
              </a:spcBef>
              <a:spcAft>
                <a:spcPts val="0"/>
              </a:spcAft>
              <a:buClr>
                <a:srgbClr val="000000"/>
              </a:buClr>
              <a:buSzPts val="1400"/>
              <a:buFont typeface="Arial"/>
              <a:buNone/>
            </a:pPr>
            <a:r>
              <a:rPr b="1" i="0" lang="en-GB" sz="1800" u="none" cap="none" strike="noStrike">
                <a:solidFill>
                  <a:srgbClr val="000000"/>
                </a:solidFill>
                <a:latin typeface="Times New Roman"/>
                <a:ea typeface="Times New Roman"/>
                <a:cs typeface="Times New Roman"/>
                <a:sym typeface="Times New Roman"/>
              </a:rPr>
              <a:t>$./Hello</a:t>
            </a:r>
            <a:endParaRPr sz="1800">
              <a:latin typeface="Times New Roman"/>
              <a:ea typeface="Times New Roman"/>
              <a:cs typeface="Times New Roman"/>
              <a:sym typeface="Times New Roman"/>
            </a:endParaRPr>
          </a:p>
        </p:txBody>
      </p:sp>
      <p:pic>
        <p:nvPicPr>
          <p:cNvPr id="377" name="Google Shape;377;p32"/>
          <p:cNvPicPr preferRelativeResize="0"/>
          <p:nvPr/>
        </p:nvPicPr>
        <p:blipFill rotWithShape="1">
          <a:blip r:embed="rId3">
            <a:alphaModFix/>
          </a:blip>
          <a:srcRect b="0" l="0" r="0" t="0"/>
          <a:stretch/>
        </p:blipFill>
        <p:spPr>
          <a:xfrm>
            <a:off x="6994443" y="2349502"/>
            <a:ext cx="4143664" cy="1282948"/>
          </a:xfrm>
          <a:prstGeom prst="rect">
            <a:avLst/>
          </a:prstGeom>
          <a:noFill/>
          <a:ln>
            <a:noFill/>
          </a:ln>
        </p:spPr>
      </p:pic>
      <p:sp>
        <p:nvSpPr>
          <p:cNvPr id="378" name="Google Shape;378;p32"/>
          <p:cNvSpPr txBox="1"/>
          <p:nvPr/>
        </p:nvSpPr>
        <p:spPr>
          <a:xfrm>
            <a:off x="6783993" y="1441257"/>
            <a:ext cx="49185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Times New Roman"/>
                <a:ea typeface="Times New Roman"/>
                <a:cs typeface="Times New Roman"/>
                <a:sym typeface="Times New Roman"/>
              </a:rPr>
              <a:t>Output of hello world program with 4 threads:</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3"/>
          <p:cNvSpPr/>
          <p:nvPr/>
        </p:nvSpPr>
        <p:spPr>
          <a:xfrm>
            <a:off x="3572400" y="2465850"/>
            <a:ext cx="5047200" cy="192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6000"/>
              <a:buFont typeface="Arial"/>
              <a:buNone/>
            </a:pPr>
            <a:r>
              <a:rPr b="0" i="0" lang="en-GB" sz="6000" u="none" cap="none" strike="noStrike">
                <a:solidFill>
                  <a:schemeClr val="dk1"/>
                </a:solidFill>
                <a:latin typeface="Calibri"/>
                <a:ea typeface="Calibri"/>
                <a:cs typeface="Calibri"/>
                <a:sym typeface="Calibri"/>
              </a:rPr>
              <a:t>Thank you</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GB">
                <a:latin typeface="Times New Roman"/>
                <a:ea typeface="Times New Roman"/>
                <a:cs typeface="Times New Roman"/>
                <a:sym typeface="Times New Roman"/>
              </a:rPr>
              <a:t>OpenMP Components</a:t>
            </a:r>
            <a:endParaRPr/>
          </a:p>
        </p:txBody>
      </p:sp>
      <p:sp>
        <p:nvSpPr>
          <p:cNvPr id="389" name="Google Shape;389;p3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b="1" lang="en-GB" sz="2400">
                <a:solidFill>
                  <a:schemeClr val="dk1"/>
                </a:solidFill>
                <a:latin typeface="Times New Roman"/>
                <a:ea typeface="Times New Roman"/>
                <a:cs typeface="Times New Roman"/>
                <a:sym typeface="Times New Roman"/>
              </a:rPr>
              <a:t>Language extensions</a:t>
            </a:r>
            <a:endParaRPr>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5"/>
          <p:cNvSpPr txBox="1"/>
          <p:nvPr>
            <p:ph type="title"/>
          </p:nvPr>
        </p:nvSpPr>
        <p:spPr>
          <a:xfrm>
            <a:off x="838200" y="365125"/>
            <a:ext cx="10515600" cy="792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Content</a:t>
            </a:r>
            <a:endParaRPr/>
          </a:p>
        </p:txBody>
      </p:sp>
      <p:sp>
        <p:nvSpPr>
          <p:cNvPr id="395" name="Google Shape;395;p35"/>
          <p:cNvSpPr txBox="1"/>
          <p:nvPr>
            <p:ph idx="1" type="body"/>
          </p:nvPr>
        </p:nvSpPr>
        <p:spPr>
          <a:xfrm>
            <a:off x="838200" y="1314450"/>
            <a:ext cx="10515600" cy="48624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0000"/>
              </a:lnSpc>
              <a:spcBef>
                <a:spcPts val="0"/>
              </a:spcBef>
              <a:spcAft>
                <a:spcPts val="0"/>
              </a:spcAft>
              <a:buClr>
                <a:schemeClr val="dk1"/>
              </a:buClr>
              <a:buSzPct val="29165"/>
              <a:buNone/>
            </a:pPr>
            <a:r>
              <a:rPr lang="en-GB" sz="9600">
                <a:latin typeface="Times New Roman"/>
                <a:ea typeface="Times New Roman"/>
                <a:cs typeface="Times New Roman"/>
                <a:sym typeface="Times New Roman"/>
              </a:rPr>
              <a:t>OpenMP Components</a:t>
            </a:r>
            <a:endParaRPr sz="9600">
              <a:latin typeface="Times New Roman"/>
              <a:ea typeface="Times New Roman"/>
              <a:cs typeface="Times New Roman"/>
              <a:sym typeface="Times New Roman"/>
            </a:endParaRPr>
          </a:p>
          <a:p>
            <a:pPr indent="-228600" lvl="1" marL="685800" rtl="0" algn="l">
              <a:lnSpc>
                <a:spcPct val="100000"/>
              </a:lnSpc>
              <a:spcBef>
                <a:spcPts val="500"/>
              </a:spcBef>
              <a:spcAft>
                <a:spcPts val="0"/>
              </a:spcAft>
              <a:buClr>
                <a:schemeClr val="dk1"/>
              </a:buClr>
              <a:buSzPct val="100000"/>
              <a:buFont typeface="Times New Roman"/>
              <a:buChar char="•"/>
            </a:pPr>
            <a:r>
              <a:rPr lang="en-GB" sz="9600">
                <a:latin typeface="Times New Roman"/>
                <a:ea typeface="Times New Roman"/>
                <a:cs typeface="Times New Roman"/>
                <a:sym typeface="Times New Roman"/>
              </a:rPr>
              <a:t>PARALLEL Region Construct.</a:t>
            </a:r>
            <a:endParaRPr sz="9600">
              <a:latin typeface="Times New Roman"/>
              <a:ea typeface="Times New Roman"/>
              <a:cs typeface="Times New Roman"/>
              <a:sym typeface="Times New Roman"/>
            </a:endParaRPr>
          </a:p>
          <a:p>
            <a:pPr indent="-254000" lvl="2" marL="1143000" rtl="0" algn="l">
              <a:lnSpc>
                <a:spcPct val="100000"/>
              </a:lnSpc>
              <a:spcBef>
                <a:spcPts val="500"/>
              </a:spcBef>
              <a:spcAft>
                <a:spcPts val="0"/>
              </a:spcAft>
              <a:buClr>
                <a:schemeClr val="dk1"/>
              </a:buClr>
              <a:buSzPct val="100000"/>
              <a:buFont typeface="Times New Roman"/>
              <a:buChar char="•"/>
            </a:pPr>
            <a:r>
              <a:rPr lang="en-GB" sz="9600">
                <a:latin typeface="Times New Roman"/>
                <a:ea typeface="Times New Roman"/>
                <a:cs typeface="Times New Roman"/>
                <a:sym typeface="Times New Roman"/>
              </a:rPr>
              <a:t>Number of Threads</a:t>
            </a:r>
            <a:endParaRPr sz="9600">
              <a:latin typeface="Times New Roman"/>
              <a:ea typeface="Times New Roman"/>
              <a:cs typeface="Times New Roman"/>
              <a:sym typeface="Times New Roman"/>
            </a:endParaRPr>
          </a:p>
          <a:p>
            <a:pPr indent="-254000" lvl="2" marL="1143000" rtl="0" algn="l">
              <a:lnSpc>
                <a:spcPct val="100000"/>
              </a:lnSpc>
              <a:spcBef>
                <a:spcPts val="500"/>
              </a:spcBef>
              <a:spcAft>
                <a:spcPts val="0"/>
              </a:spcAft>
              <a:buClr>
                <a:schemeClr val="dk1"/>
              </a:buClr>
              <a:buSzPct val="100000"/>
              <a:buFont typeface="Times New Roman"/>
              <a:buChar char="•"/>
            </a:pPr>
            <a:r>
              <a:rPr lang="en-GB" sz="9600">
                <a:latin typeface="Times New Roman"/>
                <a:ea typeface="Times New Roman"/>
                <a:cs typeface="Times New Roman"/>
                <a:sym typeface="Times New Roman"/>
              </a:rPr>
              <a:t>Nested Parallel Regions.</a:t>
            </a:r>
            <a:endParaRPr sz="9600">
              <a:latin typeface="Times New Roman"/>
              <a:ea typeface="Times New Roman"/>
              <a:cs typeface="Times New Roman"/>
              <a:sym typeface="Times New Roman"/>
            </a:endParaRPr>
          </a:p>
          <a:p>
            <a:pPr indent="-254000" lvl="2" marL="1143000" rtl="0" algn="l">
              <a:lnSpc>
                <a:spcPct val="100000"/>
              </a:lnSpc>
              <a:spcBef>
                <a:spcPts val="500"/>
              </a:spcBef>
              <a:spcAft>
                <a:spcPts val="0"/>
              </a:spcAft>
              <a:buClr>
                <a:schemeClr val="dk1"/>
              </a:buClr>
              <a:buSzPct val="100000"/>
              <a:buFont typeface="Times New Roman"/>
              <a:buChar char="•"/>
            </a:pPr>
            <a:r>
              <a:rPr lang="en-GB" sz="9600">
                <a:latin typeface="Times New Roman"/>
                <a:ea typeface="Times New Roman"/>
                <a:cs typeface="Times New Roman"/>
                <a:sym typeface="Times New Roman"/>
              </a:rPr>
              <a:t>PARALLEL Region Example</a:t>
            </a:r>
            <a:endParaRPr sz="9600">
              <a:latin typeface="Times New Roman"/>
              <a:ea typeface="Times New Roman"/>
              <a:cs typeface="Times New Roman"/>
              <a:sym typeface="Times New Roman"/>
            </a:endParaRPr>
          </a:p>
          <a:p>
            <a:pPr indent="-254000" lvl="2" marL="1143000" rtl="0" algn="l">
              <a:lnSpc>
                <a:spcPct val="100000"/>
              </a:lnSpc>
              <a:spcBef>
                <a:spcPts val="500"/>
              </a:spcBef>
              <a:spcAft>
                <a:spcPts val="0"/>
              </a:spcAft>
              <a:buClr>
                <a:schemeClr val="dk1"/>
              </a:buClr>
              <a:buSzPct val="100000"/>
              <a:buFont typeface="Times New Roman"/>
              <a:buChar char="•"/>
            </a:pPr>
            <a:r>
              <a:rPr lang="en-GB" sz="9600">
                <a:latin typeface="Times New Roman"/>
                <a:ea typeface="Times New Roman"/>
                <a:cs typeface="Times New Roman"/>
                <a:sym typeface="Times New Roman"/>
              </a:rPr>
              <a:t>Nested Parallel Region Example</a:t>
            </a:r>
            <a:endParaRPr sz="9600">
              <a:latin typeface="Times New Roman"/>
              <a:ea typeface="Times New Roman"/>
              <a:cs typeface="Times New Roman"/>
              <a:sym typeface="Times New Roman"/>
            </a:endParaRPr>
          </a:p>
          <a:p>
            <a:pPr indent="-228600" lvl="1" marL="685800" rtl="0" algn="l">
              <a:lnSpc>
                <a:spcPct val="100000"/>
              </a:lnSpc>
              <a:spcBef>
                <a:spcPts val="500"/>
              </a:spcBef>
              <a:spcAft>
                <a:spcPts val="0"/>
              </a:spcAft>
              <a:buClr>
                <a:schemeClr val="dk1"/>
              </a:buClr>
              <a:buSzPct val="100000"/>
              <a:buFont typeface="Times New Roman"/>
              <a:buChar char="•"/>
            </a:pPr>
            <a:r>
              <a:rPr lang="en-GB" sz="9600">
                <a:latin typeface="Times New Roman"/>
                <a:ea typeface="Times New Roman"/>
                <a:cs typeface="Times New Roman"/>
                <a:sym typeface="Times New Roman"/>
              </a:rPr>
              <a:t>Work-sharing Constructs</a:t>
            </a:r>
            <a:endParaRPr sz="9600">
              <a:latin typeface="Times New Roman"/>
              <a:ea typeface="Times New Roman"/>
              <a:cs typeface="Times New Roman"/>
              <a:sym typeface="Times New Roman"/>
            </a:endParaRPr>
          </a:p>
          <a:p>
            <a:pPr indent="-254000" lvl="2" marL="1143000" rtl="0" algn="l">
              <a:lnSpc>
                <a:spcPct val="100000"/>
              </a:lnSpc>
              <a:spcBef>
                <a:spcPts val="500"/>
              </a:spcBef>
              <a:spcAft>
                <a:spcPts val="0"/>
              </a:spcAft>
              <a:buClr>
                <a:schemeClr val="dk1"/>
              </a:buClr>
              <a:buSzPct val="100000"/>
              <a:buFont typeface="Times New Roman"/>
              <a:buChar char="•"/>
            </a:pPr>
            <a:r>
              <a:rPr lang="en-GB" sz="9600">
                <a:latin typeface="Times New Roman"/>
                <a:ea typeface="Times New Roman"/>
                <a:cs typeface="Times New Roman"/>
                <a:sym typeface="Times New Roman"/>
              </a:rPr>
              <a:t>Do/for</a:t>
            </a:r>
            <a:endParaRPr sz="9600">
              <a:latin typeface="Times New Roman"/>
              <a:ea typeface="Times New Roman"/>
              <a:cs typeface="Times New Roman"/>
              <a:sym typeface="Times New Roman"/>
            </a:endParaRPr>
          </a:p>
          <a:p>
            <a:pPr indent="-254000" lvl="2" marL="1143000" rtl="0" algn="l">
              <a:lnSpc>
                <a:spcPct val="100000"/>
              </a:lnSpc>
              <a:spcBef>
                <a:spcPts val="500"/>
              </a:spcBef>
              <a:spcAft>
                <a:spcPts val="0"/>
              </a:spcAft>
              <a:buClr>
                <a:schemeClr val="dk1"/>
              </a:buClr>
              <a:buSzPct val="100000"/>
              <a:buFont typeface="Times New Roman"/>
              <a:buChar char="•"/>
            </a:pPr>
            <a:r>
              <a:rPr lang="en-GB" sz="9600">
                <a:latin typeface="Times New Roman"/>
                <a:ea typeface="Times New Roman"/>
                <a:cs typeface="Times New Roman"/>
                <a:sym typeface="Times New Roman"/>
              </a:rPr>
              <a:t>Single</a:t>
            </a:r>
            <a:endParaRPr sz="9600">
              <a:latin typeface="Times New Roman"/>
              <a:ea typeface="Times New Roman"/>
              <a:cs typeface="Times New Roman"/>
              <a:sym typeface="Times New Roman"/>
            </a:endParaRPr>
          </a:p>
          <a:p>
            <a:pPr indent="-254000" lvl="2" marL="1143000" rtl="0" algn="l">
              <a:lnSpc>
                <a:spcPct val="100000"/>
              </a:lnSpc>
              <a:spcBef>
                <a:spcPts val="500"/>
              </a:spcBef>
              <a:spcAft>
                <a:spcPts val="0"/>
              </a:spcAft>
              <a:buClr>
                <a:schemeClr val="dk1"/>
              </a:buClr>
              <a:buSzPct val="100000"/>
              <a:buFont typeface="Times New Roman"/>
              <a:buChar char="•"/>
            </a:pPr>
            <a:r>
              <a:rPr lang="en-GB" sz="9600">
                <a:latin typeface="Times New Roman"/>
                <a:ea typeface="Times New Roman"/>
                <a:cs typeface="Times New Roman"/>
                <a:sym typeface="Times New Roman"/>
              </a:rPr>
              <a:t>Section</a:t>
            </a:r>
            <a:endParaRPr sz="9600">
              <a:latin typeface="Times New Roman"/>
              <a:ea typeface="Times New Roman"/>
              <a:cs typeface="Times New Roman"/>
              <a:sym typeface="Times New Roman"/>
            </a:endParaRPr>
          </a:p>
          <a:p>
            <a:pPr indent="-228600" lvl="1" marL="685800" rtl="0" algn="l">
              <a:lnSpc>
                <a:spcPct val="100000"/>
              </a:lnSpc>
              <a:spcBef>
                <a:spcPts val="500"/>
              </a:spcBef>
              <a:spcAft>
                <a:spcPts val="0"/>
              </a:spcAft>
              <a:buClr>
                <a:schemeClr val="dk1"/>
              </a:buClr>
              <a:buSzPct val="100000"/>
              <a:buFont typeface="Times New Roman"/>
              <a:buChar char="•"/>
            </a:pPr>
            <a:r>
              <a:rPr lang="en-GB" sz="9600">
                <a:latin typeface="Times New Roman"/>
                <a:ea typeface="Times New Roman"/>
                <a:cs typeface="Times New Roman"/>
                <a:sym typeface="Times New Roman"/>
              </a:rPr>
              <a:t>Synchronization</a:t>
            </a:r>
            <a:endParaRPr sz="9600">
              <a:latin typeface="Times New Roman"/>
              <a:ea typeface="Times New Roman"/>
              <a:cs typeface="Times New Roman"/>
              <a:sym typeface="Times New Roman"/>
            </a:endParaRPr>
          </a:p>
          <a:p>
            <a:pPr indent="-228600" lvl="1" marL="685800" rtl="0" algn="l">
              <a:lnSpc>
                <a:spcPct val="100000"/>
              </a:lnSpc>
              <a:spcBef>
                <a:spcPts val="500"/>
              </a:spcBef>
              <a:spcAft>
                <a:spcPts val="0"/>
              </a:spcAft>
              <a:buSzPct val="100000"/>
              <a:buFont typeface="Times New Roman"/>
              <a:buChar char="•"/>
            </a:pPr>
            <a:r>
              <a:rPr lang="en-GB" sz="9600">
                <a:latin typeface="Times New Roman"/>
                <a:ea typeface="Times New Roman"/>
                <a:cs typeface="Times New Roman"/>
                <a:sym typeface="Times New Roman"/>
              </a:rPr>
              <a:t>Run-time Library Routines</a:t>
            </a:r>
            <a:endParaRPr sz="9600">
              <a:latin typeface="Times New Roman"/>
              <a:ea typeface="Times New Roman"/>
              <a:cs typeface="Times New Roman"/>
              <a:sym typeface="Times New Roman"/>
            </a:endParaRPr>
          </a:p>
          <a:p>
            <a:pPr indent="-228600" lvl="1" marL="685800" rtl="0" algn="l">
              <a:lnSpc>
                <a:spcPct val="100000"/>
              </a:lnSpc>
              <a:spcBef>
                <a:spcPts val="500"/>
              </a:spcBef>
              <a:spcAft>
                <a:spcPts val="0"/>
              </a:spcAft>
              <a:buSzPct val="100000"/>
              <a:buFont typeface="Times New Roman"/>
              <a:buChar char="•"/>
            </a:pPr>
            <a:r>
              <a:rPr lang="en-GB" sz="9600">
                <a:latin typeface="Times New Roman"/>
                <a:ea typeface="Times New Roman"/>
                <a:cs typeface="Times New Roman"/>
                <a:sym typeface="Times New Roman"/>
              </a:rPr>
              <a:t>Environment Variables</a:t>
            </a:r>
            <a:endParaRPr sz="9600">
              <a:latin typeface="Times New Roman"/>
              <a:ea typeface="Times New Roman"/>
              <a:cs typeface="Times New Roman"/>
              <a:sym typeface="Times New Roman"/>
            </a:endParaRPr>
          </a:p>
          <a:p>
            <a:pPr indent="0" lvl="0" marL="685800" rtl="0" algn="l">
              <a:lnSpc>
                <a:spcPct val="90000"/>
              </a:lnSpc>
              <a:spcBef>
                <a:spcPts val="500"/>
              </a:spcBef>
              <a:spcAft>
                <a:spcPts val="0"/>
              </a:spcAft>
              <a:buSzPct val="96904"/>
              <a:buNone/>
            </a:pPr>
            <a:r>
              <a:t/>
            </a:r>
            <a:endParaRPr sz="7430">
              <a:latin typeface="Times New Roman"/>
              <a:ea typeface="Times New Roman"/>
              <a:cs typeface="Times New Roman"/>
              <a:sym typeface="Times New Roman"/>
            </a:endParaRPr>
          </a:p>
          <a:p>
            <a:pPr indent="-101600" lvl="2" marL="1143000" rtl="0" algn="l">
              <a:lnSpc>
                <a:spcPct val="90000"/>
              </a:lnSpc>
              <a:spcBef>
                <a:spcPts val="500"/>
              </a:spcBef>
              <a:spcAft>
                <a:spcPts val="0"/>
              </a:spcAft>
              <a:buClr>
                <a:schemeClr val="dk1"/>
              </a:buClr>
              <a:buSzPct val="142857"/>
              <a:buNone/>
            </a:pPr>
            <a:r>
              <a:t/>
            </a:r>
            <a:endParaRPr>
              <a:latin typeface="Times New Roman"/>
              <a:ea typeface="Times New Roman"/>
              <a:cs typeface="Times New Roman"/>
              <a:sym typeface="Times New Roman"/>
            </a:endParaRPr>
          </a:p>
          <a:p>
            <a:pPr indent="-76200" lvl="1" marL="685800" rtl="0" algn="l">
              <a:lnSpc>
                <a:spcPct val="90000"/>
              </a:lnSpc>
              <a:spcBef>
                <a:spcPts val="500"/>
              </a:spcBef>
              <a:spcAft>
                <a:spcPts val="0"/>
              </a:spcAft>
              <a:buClr>
                <a:schemeClr val="dk1"/>
              </a:buClr>
              <a:buSzPct val="171428"/>
              <a:buNone/>
            </a:pPr>
            <a:r>
              <a:t/>
            </a:r>
            <a:endParaRPr>
              <a:latin typeface="Times New Roman"/>
              <a:ea typeface="Times New Roman"/>
              <a:cs typeface="Times New Roman"/>
              <a:sym typeface="Times New Roman"/>
            </a:endParaRPr>
          </a:p>
          <a:p>
            <a:pPr indent="-101600" lvl="2" marL="1143000" rtl="0" algn="l">
              <a:lnSpc>
                <a:spcPct val="90000"/>
              </a:lnSpc>
              <a:spcBef>
                <a:spcPts val="500"/>
              </a:spcBef>
              <a:spcAft>
                <a:spcPts val="0"/>
              </a:spcAft>
              <a:buClr>
                <a:schemeClr val="dk1"/>
              </a:buClr>
              <a:buSzPct val="142857"/>
              <a:buNone/>
            </a:pPr>
            <a:r>
              <a:t/>
            </a:r>
            <a:endParaRPr>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ct val="200000"/>
              <a:buNone/>
            </a:pPr>
            <a:r>
              <a:t/>
            </a:r>
            <a:endParaRPr>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ct val="100000"/>
              <a:buNone/>
            </a:pPr>
            <a:r>
              <a:t/>
            </a:r>
            <a:endParaRPr sz="2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Introduction to parallel programming</a:t>
            </a:r>
            <a:endParaRPr/>
          </a:p>
        </p:txBody>
      </p:sp>
      <p:sp>
        <p:nvSpPr>
          <p:cNvPr id="154" name="Google Shape;154;p4"/>
          <p:cNvSpPr txBox="1"/>
          <p:nvPr>
            <p:ph idx="1" type="body"/>
          </p:nvPr>
        </p:nvSpPr>
        <p:spPr>
          <a:xfrm>
            <a:off x="838200" y="1457325"/>
            <a:ext cx="10515600" cy="47196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C3038"/>
              </a:buClr>
              <a:buSzPts val="3400"/>
              <a:buChar char="•"/>
            </a:pPr>
            <a:r>
              <a:rPr b="0" i="0" lang="en-GB" sz="2000">
                <a:solidFill>
                  <a:srgbClr val="2C3038"/>
                </a:solidFill>
                <a:latin typeface="Times New Roman"/>
                <a:ea typeface="Times New Roman"/>
                <a:cs typeface="Times New Roman"/>
                <a:sym typeface="Times New Roman"/>
              </a:rPr>
              <a:t>Need of parallel programming.</a:t>
            </a:r>
            <a:endParaRPr sz="2000"/>
          </a:p>
          <a:p>
            <a:pPr indent="-266700" lvl="1" marL="685800" rtl="0" algn="l">
              <a:lnSpc>
                <a:spcPct val="90000"/>
              </a:lnSpc>
              <a:spcBef>
                <a:spcPts val="500"/>
              </a:spcBef>
              <a:spcAft>
                <a:spcPts val="0"/>
              </a:spcAft>
              <a:buClr>
                <a:srgbClr val="2C3038"/>
              </a:buClr>
              <a:buSzPts val="3000"/>
              <a:buChar char="•"/>
            </a:pPr>
            <a:r>
              <a:rPr b="0" i="0" lang="en-GB" sz="2000">
                <a:solidFill>
                  <a:srgbClr val="2C3038"/>
                </a:solidFill>
                <a:latin typeface="Times New Roman"/>
                <a:ea typeface="Times New Roman"/>
                <a:cs typeface="Times New Roman"/>
                <a:sym typeface="Times New Roman"/>
              </a:rPr>
              <a:t>The exponential growth of processing and network speeds means that parallel architecture isn’t just a good idea; it’s necessary. </a:t>
            </a:r>
            <a:endParaRPr sz="2000"/>
          </a:p>
          <a:p>
            <a:pPr indent="-266700" lvl="1" marL="685800" rtl="0" algn="l">
              <a:lnSpc>
                <a:spcPct val="90000"/>
              </a:lnSpc>
              <a:spcBef>
                <a:spcPts val="500"/>
              </a:spcBef>
              <a:spcAft>
                <a:spcPts val="0"/>
              </a:spcAft>
              <a:buClr>
                <a:srgbClr val="2C3038"/>
              </a:buClr>
              <a:buSzPts val="3000"/>
              <a:buChar char="•"/>
            </a:pPr>
            <a:r>
              <a:rPr b="0" i="0" lang="en-GB" sz="2000">
                <a:solidFill>
                  <a:srgbClr val="2C3038"/>
                </a:solidFill>
                <a:latin typeface="Times New Roman"/>
                <a:ea typeface="Times New Roman"/>
                <a:cs typeface="Times New Roman"/>
                <a:sym typeface="Times New Roman"/>
              </a:rPr>
              <a:t>Dual-core, quad-core, 8-core, and even 56-core chips are all examples of parallel computing. So, while parallel computers aren’t new, here’s the rub: new technologies are cranking out ever-faster networks, and computer performance has grown 250,000 times in 20 years.</a:t>
            </a:r>
            <a:endParaRPr sz="2000"/>
          </a:p>
          <a:p>
            <a:pPr indent="-266700" lvl="1" marL="685800" rtl="0" algn="l">
              <a:lnSpc>
                <a:spcPct val="90000"/>
              </a:lnSpc>
              <a:spcBef>
                <a:spcPts val="500"/>
              </a:spcBef>
              <a:spcAft>
                <a:spcPts val="0"/>
              </a:spcAft>
              <a:buClr>
                <a:srgbClr val="2C3038"/>
              </a:buClr>
              <a:buSzPts val="3000"/>
              <a:buChar char="•"/>
            </a:pPr>
            <a:r>
              <a:rPr b="0" i="0" lang="en-GB" sz="2000">
                <a:solidFill>
                  <a:srgbClr val="2C3038"/>
                </a:solidFill>
                <a:latin typeface="Times New Roman"/>
                <a:ea typeface="Times New Roman"/>
                <a:cs typeface="Times New Roman"/>
                <a:sym typeface="Times New Roman"/>
              </a:rPr>
              <a:t>For instance, in just the healthcare sector, AI tools will be rifling through the heart rates of a hundred million patients, looking for the telltale signs of A-fib or V-tach and saving lives. They won’t be able to make it work if they have to plod along performing one operation at a time</a:t>
            </a:r>
            <a:endParaRPr sz="2000"/>
          </a:p>
          <a:p>
            <a:pPr indent="-76200" lvl="1" marL="685800" rtl="0" algn="l">
              <a:lnSpc>
                <a:spcPct val="90000"/>
              </a:lnSpc>
              <a:spcBef>
                <a:spcPts val="500"/>
              </a:spcBef>
              <a:spcAft>
                <a:spcPts val="0"/>
              </a:spcAft>
              <a:buClr>
                <a:schemeClr val="dk1"/>
              </a:buClr>
              <a:buSzPts val="2400"/>
              <a:buNone/>
            </a:pPr>
            <a:r>
              <a:t/>
            </a:r>
            <a:endParaRPr b="0" i="0" sz="2000">
              <a:solidFill>
                <a:srgbClr val="2C3038"/>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6"/>
          <p:cNvSpPr txBox="1"/>
          <p:nvPr>
            <p:ph type="title"/>
          </p:nvPr>
        </p:nvSpPr>
        <p:spPr>
          <a:xfrm>
            <a:off x="838200" y="365126"/>
            <a:ext cx="10515600" cy="7064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OpenMP Components</a:t>
            </a:r>
            <a:endParaRPr/>
          </a:p>
        </p:txBody>
      </p:sp>
      <p:sp>
        <p:nvSpPr>
          <p:cNvPr id="401" name="Google Shape;401;p36"/>
          <p:cNvSpPr/>
          <p:nvPr/>
        </p:nvSpPr>
        <p:spPr>
          <a:xfrm>
            <a:off x="223837" y="1814513"/>
            <a:ext cx="3148013" cy="4572000"/>
          </a:xfrm>
          <a:prstGeom prst="rect">
            <a:avLst/>
          </a:prstGeom>
          <a:solidFill>
            <a:srgbClr val="DBDB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Parallel region</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Worksharing constructs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Tasking</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Offloading</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Affinity</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Error Handling</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SIMD</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Synchronization</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Data-Sharing attributes</a:t>
            </a:r>
            <a:endParaRPr b="0" i="0" sz="1400" u="none" cap="none" strike="noStrike">
              <a:solidFill>
                <a:srgbClr val="000000"/>
              </a:solidFill>
              <a:latin typeface="Arial"/>
              <a:ea typeface="Arial"/>
              <a:cs typeface="Arial"/>
              <a:sym typeface="Arial"/>
            </a:endParaRPr>
          </a:p>
          <a:p>
            <a:pPr indent="-171450" lvl="0" marL="285750" marR="0" rtl="0" algn="l">
              <a:lnSpc>
                <a:spcPct val="15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171450" lvl="0" marL="28575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02" name="Google Shape;402;p36"/>
          <p:cNvSpPr/>
          <p:nvPr/>
        </p:nvSpPr>
        <p:spPr>
          <a:xfrm>
            <a:off x="4131468" y="1814513"/>
            <a:ext cx="3476625" cy="4678361"/>
          </a:xfrm>
          <a:prstGeom prst="rect">
            <a:avLst/>
          </a:prstGeom>
          <a:solidFill>
            <a:srgbClr val="DBDB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Number of threads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Thread Id</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Dynamic thread adjustment</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Nested parallelism</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Schedule</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Thread limit</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Wallclock timer</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Team size</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Nesting level</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403" name="Google Shape;403;p36"/>
          <p:cNvSpPr/>
          <p:nvPr/>
        </p:nvSpPr>
        <p:spPr>
          <a:xfrm>
            <a:off x="8491538" y="2034242"/>
            <a:ext cx="3476624" cy="2871788"/>
          </a:xfrm>
          <a:prstGeom prst="rect">
            <a:avLst/>
          </a:prstGeom>
          <a:solidFill>
            <a:srgbClr val="DBDB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Number of threads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Scheduling type</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Dynamic thread adjusting</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Nested parallelism</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Thread limit </a:t>
            </a:r>
            <a:endParaRPr b="0" i="0" sz="1400" u="none" cap="none" strike="noStrike">
              <a:solidFill>
                <a:srgbClr val="000000"/>
              </a:solidFill>
              <a:latin typeface="Arial"/>
              <a:ea typeface="Arial"/>
              <a:cs typeface="Arial"/>
              <a:sym typeface="Arial"/>
            </a:endParaRPr>
          </a:p>
        </p:txBody>
      </p:sp>
      <p:sp>
        <p:nvSpPr>
          <p:cNvPr id="404" name="Google Shape;404;p36"/>
          <p:cNvSpPr txBox="1"/>
          <p:nvPr/>
        </p:nvSpPr>
        <p:spPr>
          <a:xfrm>
            <a:off x="983455" y="1291293"/>
            <a:ext cx="195738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GB" sz="2800" u="none" cap="none" strike="noStrike">
                <a:solidFill>
                  <a:schemeClr val="dk1"/>
                </a:solidFill>
                <a:latin typeface="Times New Roman"/>
                <a:ea typeface="Times New Roman"/>
                <a:cs typeface="Times New Roman"/>
                <a:sym typeface="Times New Roman"/>
              </a:rPr>
              <a:t>Directives</a:t>
            </a:r>
            <a:endParaRPr b="0" i="0" sz="1400" u="none" cap="none" strike="noStrike">
              <a:solidFill>
                <a:srgbClr val="000000"/>
              </a:solidFill>
              <a:latin typeface="Arial"/>
              <a:ea typeface="Arial"/>
              <a:cs typeface="Arial"/>
              <a:sym typeface="Arial"/>
            </a:endParaRPr>
          </a:p>
        </p:txBody>
      </p:sp>
      <p:sp>
        <p:nvSpPr>
          <p:cNvPr id="405" name="Google Shape;405;p36"/>
          <p:cNvSpPr txBox="1"/>
          <p:nvPr/>
        </p:nvSpPr>
        <p:spPr>
          <a:xfrm>
            <a:off x="4029076" y="1296711"/>
            <a:ext cx="36861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GB" sz="2800" u="none" cap="none" strike="noStrike">
                <a:solidFill>
                  <a:schemeClr val="dk1"/>
                </a:solidFill>
                <a:latin typeface="Times New Roman"/>
                <a:ea typeface="Times New Roman"/>
                <a:cs typeface="Times New Roman"/>
                <a:sym typeface="Times New Roman"/>
              </a:rPr>
              <a:t>Runtime Environment</a:t>
            </a:r>
            <a:endParaRPr b="0" i="0" sz="1400" u="none" cap="none" strike="noStrike">
              <a:solidFill>
                <a:srgbClr val="000000"/>
              </a:solidFill>
              <a:latin typeface="Arial"/>
              <a:ea typeface="Arial"/>
              <a:cs typeface="Arial"/>
              <a:sym typeface="Arial"/>
            </a:endParaRPr>
          </a:p>
        </p:txBody>
      </p:sp>
      <p:sp>
        <p:nvSpPr>
          <p:cNvPr id="406" name="Google Shape;406;p36"/>
          <p:cNvSpPr txBox="1"/>
          <p:nvPr/>
        </p:nvSpPr>
        <p:spPr>
          <a:xfrm>
            <a:off x="8491538" y="1291293"/>
            <a:ext cx="328136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GB" sz="2800" u="none" cap="none" strike="noStrike">
                <a:solidFill>
                  <a:schemeClr val="dk1"/>
                </a:solidFill>
                <a:latin typeface="Times New Roman"/>
                <a:ea typeface="Times New Roman"/>
                <a:cs typeface="Times New Roman"/>
                <a:sym typeface="Times New Roman"/>
              </a:rPr>
              <a:t> Runtime Variables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7"/>
          <p:cNvSpPr txBox="1"/>
          <p:nvPr>
            <p:ph type="title"/>
          </p:nvPr>
        </p:nvSpPr>
        <p:spPr>
          <a:xfrm>
            <a:off x="838200" y="427037"/>
            <a:ext cx="10515600" cy="9445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500">
                <a:latin typeface="Times New Roman"/>
                <a:ea typeface="Times New Roman"/>
                <a:cs typeface="Times New Roman"/>
                <a:sym typeface="Times New Roman"/>
              </a:rPr>
              <a:t>Parallel Region Construct </a:t>
            </a:r>
            <a:endParaRPr b="1" sz="2500"/>
          </a:p>
        </p:txBody>
      </p:sp>
      <p:sp>
        <p:nvSpPr>
          <p:cNvPr id="412" name="Google Shape;412;p37"/>
          <p:cNvSpPr txBox="1"/>
          <p:nvPr>
            <p:ph idx="1" type="body"/>
          </p:nvPr>
        </p:nvSpPr>
        <p:spPr>
          <a:xfrm>
            <a:off x="838200" y="1371601"/>
            <a:ext cx="10515600" cy="5259386"/>
          </a:xfrm>
          <a:prstGeom prst="rect">
            <a:avLst/>
          </a:prstGeom>
          <a:noFill/>
          <a:ln>
            <a:noFill/>
          </a:ln>
        </p:spPr>
        <p:txBody>
          <a:bodyPr anchorCtr="0" anchor="t" bIns="45700" lIns="91425" spcFirstLastPara="1" rIns="91425" wrap="square" tIns="45700">
            <a:normAutofit/>
          </a:bodyPr>
          <a:lstStyle/>
          <a:p>
            <a:pPr indent="-228600" lvl="0" marL="228600" rtl="0" algn="just">
              <a:lnSpc>
                <a:spcPct val="100000"/>
              </a:lnSpc>
              <a:spcBef>
                <a:spcPts val="0"/>
              </a:spcBef>
              <a:spcAft>
                <a:spcPts val="0"/>
              </a:spcAft>
              <a:buClr>
                <a:schemeClr val="dk1"/>
              </a:buClr>
              <a:buSzPts val="2400"/>
              <a:buChar char="•"/>
            </a:pPr>
            <a:r>
              <a:rPr lang="en-GB" sz="2400">
                <a:latin typeface="Times New Roman"/>
                <a:ea typeface="Times New Roman"/>
                <a:cs typeface="Times New Roman"/>
                <a:sym typeface="Times New Roman"/>
              </a:rPr>
              <a:t>Block of code that will be executed by multiple threads</a:t>
            </a:r>
            <a:endParaRPr/>
          </a:p>
          <a:p>
            <a:pPr indent="-228600" lvl="0" marL="228600" rtl="0" algn="just">
              <a:lnSpc>
                <a:spcPct val="100000"/>
              </a:lnSpc>
              <a:spcBef>
                <a:spcPts val="1000"/>
              </a:spcBef>
              <a:spcAft>
                <a:spcPts val="0"/>
              </a:spcAft>
              <a:buClr>
                <a:schemeClr val="dk1"/>
              </a:buClr>
              <a:buSzPts val="2400"/>
              <a:buChar char="•"/>
            </a:pPr>
            <a:r>
              <a:rPr lang="en-GB" sz="2400">
                <a:latin typeface="Times New Roman"/>
                <a:ea typeface="Times New Roman"/>
                <a:cs typeface="Times New Roman"/>
                <a:sym typeface="Times New Roman"/>
              </a:rPr>
              <a:t>Fundamental OpenMP parallel construct</a:t>
            </a:r>
            <a:endParaRPr/>
          </a:p>
          <a:p>
            <a:pPr indent="-228600" lvl="0" marL="228600" rtl="0" algn="just">
              <a:lnSpc>
                <a:spcPct val="100000"/>
              </a:lnSpc>
              <a:spcBef>
                <a:spcPts val="1000"/>
              </a:spcBef>
              <a:spcAft>
                <a:spcPts val="0"/>
              </a:spcAft>
              <a:buClr>
                <a:schemeClr val="dk1"/>
              </a:buClr>
              <a:buSzPts val="2400"/>
              <a:buChar char="•"/>
            </a:pPr>
            <a:r>
              <a:rPr lang="en-GB" sz="2400">
                <a:latin typeface="Times New Roman"/>
                <a:ea typeface="Times New Roman"/>
                <a:cs typeface="Times New Roman"/>
                <a:sym typeface="Times New Roman"/>
              </a:rPr>
              <a:t>When a thread reaches a PARALLEL directive, it creates a team of threads and becomes the master of the team. The master is a member of that team and has thread number 0 within that team.</a:t>
            </a:r>
            <a:endParaRPr/>
          </a:p>
          <a:p>
            <a:pPr indent="-228600" lvl="0" marL="228600" rtl="0" algn="just">
              <a:lnSpc>
                <a:spcPct val="100000"/>
              </a:lnSpc>
              <a:spcBef>
                <a:spcPts val="1000"/>
              </a:spcBef>
              <a:spcAft>
                <a:spcPts val="0"/>
              </a:spcAft>
              <a:buClr>
                <a:schemeClr val="dk1"/>
              </a:buClr>
              <a:buSzPts val="2400"/>
              <a:buChar char="•"/>
            </a:pPr>
            <a:r>
              <a:rPr lang="en-GB" sz="2400">
                <a:latin typeface="Times New Roman"/>
                <a:ea typeface="Times New Roman"/>
                <a:cs typeface="Times New Roman"/>
                <a:sym typeface="Times New Roman"/>
              </a:rPr>
              <a:t>Starting from the beginning of this parallel region, the code is duplicated and all threads will execute that code.</a:t>
            </a:r>
            <a:endParaRPr/>
          </a:p>
          <a:p>
            <a:pPr indent="-228600" lvl="0" marL="228600" rtl="0" algn="just">
              <a:lnSpc>
                <a:spcPct val="100000"/>
              </a:lnSpc>
              <a:spcBef>
                <a:spcPts val="1000"/>
              </a:spcBef>
              <a:spcAft>
                <a:spcPts val="0"/>
              </a:spcAft>
              <a:buClr>
                <a:schemeClr val="dk1"/>
              </a:buClr>
              <a:buSzPts val="2400"/>
              <a:buChar char="•"/>
            </a:pPr>
            <a:r>
              <a:rPr lang="en-GB" sz="2400">
                <a:latin typeface="Times New Roman"/>
                <a:ea typeface="Times New Roman"/>
                <a:cs typeface="Times New Roman"/>
                <a:sym typeface="Times New Roman"/>
              </a:rPr>
              <a:t>There is an implied barrier at the end of a parallel section Only the master thread continues execution past this point.</a:t>
            </a:r>
            <a:endParaRPr/>
          </a:p>
          <a:p>
            <a:pPr indent="-228600" lvl="0" marL="228600" rtl="0" algn="just">
              <a:lnSpc>
                <a:spcPct val="100000"/>
              </a:lnSpc>
              <a:spcBef>
                <a:spcPts val="1000"/>
              </a:spcBef>
              <a:spcAft>
                <a:spcPts val="0"/>
              </a:spcAft>
              <a:buClr>
                <a:schemeClr val="dk1"/>
              </a:buClr>
              <a:buSzPts val="2400"/>
              <a:buChar char="•"/>
            </a:pPr>
            <a:r>
              <a:rPr lang="en-GB" sz="2400">
                <a:latin typeface="Times New Roman"/>
                <a:ea typeface="Times New Roman"/>
                <a:cs typeface="Times New Roman"/>
                <a:sym typeface="Times New Roman"/>
              </a:rPr>
              <a:t>If any thread terminates within a parallel region, all threads in the team will terminate, and the work done up until that point is undefined.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8"/>
          <p:cNvSpPr txBox="1"/>
          <p:nvPr>
            <p:ph type="title"/>
          </p:nvPr>
        </p:nvSpPr>
        <p:spPr>
          <a:xfrm>
            <a:off x="838200" y="365126"/>
            <a:ext cx="10515600" cy="9207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700">
                <a:latin typeface="Times New Roman"/>
                <a:ea typeface="Times New Roman"/>
                <a:cs typeface="Times New Roman"/>
                <a:sym typeface="Times New Roman"/>
              </a:rPr>
              <a:t>Parallel Region Construct </a:t>
            </a:r>
            <a:endParaRPr b="1" sz="2700"/>
          </a:p>
        </p:txBody>
      </p:sp>
      <p:sp>
        <p:nvSpPr>
          <p:cNvPr id="418" name="Google Shape;418;p38"/>
          <p:cNvSpPr txBox="1"/>
          <p:nvPr>
            <p:ph idx="1" type="body"/>
          </p:nvPr>
        </p:nvSpPr>
        <p:spPr>
          <a:xfrm>
            <a:off x="838200" y="1285876"/>
            <a:ext cx="10515600" cy="48910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GB" sz="2500">
                <a:latin typeface="Times New Roman"/>
                <a:ea typeface="Times New Roman"/>
                <a:cs typeface="Times New Roman"/>
                <a:sym typeface="Times New Roman"/>
              </a:rPr>
              <a:t>#pragma omp parallel [clause[ [, ]clause] ...] new-line</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clause: 	</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if(scalar-expression)</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num_threads(integer-expression)</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default(shared | none)</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private(list)</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firstprivate(list)</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shared(list)</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reduction(operator: list)</a:t>
            </a:r>
            <a:endParaRPr sz="2500"/>
          </a:p>
          <a:p>
            <a:pPr indent="-50800" lvl="0" marL="228600" rtl="0" algn="l">
              <a:lnSpc>
                <a:spcPct val="90000"/>
              </a:lnSpc>
              <a:spcBef>
                <a:spcPts val="1000"/>
              </a:spcBef>
              <a:spcAft>
                <a:spcPts val="0"/>
              </a:spcAft>
              <a:buClr>
                <a:schemeClr val="dk1"/>
              </a:buClr>
              <a:buSzPts val="2800"/>
              <a:buNone/>
            </a:pPr>
            <a:r>
              <a:t/>
            </a:r>
            <a:endParaRPr sz="2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txBox="1"/>
          <p:nvPr>
            <p:ph type="title"/>
          </p:nvPr>
        </p:nvSpPr>
        <p:spPr>
          <a:xfrm>
            <a:off x="838200" y="365126"/>
            <a:ext cx="10515600" cy="9207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700">
                <a:latin typeface="Times New Roman"/>
                <a:ea typeface="Times New Roman"/>
                <a:cs typeface="Times New Roman"/>
                <a:sym typeface="Times New Roman"/>
              </a:rPr>
              <a:t>Parallel Region Construct </a:t>
            </a:r>
            <a:endParaRPr b="1" sz="2700"/>
          </a:p>
        </p:txBody>
      </p:sp>
      <p:sp>
        <p:nvSpPr>
          <p:cNvPr id="424" name="Google Shape;424;p39"/>
          <p:cNvSpPr txBox="1"/>
          <p:nvPr>
            <p:ph idx="1" type="body"/>
          </p:nvPr>
        </p:nvSpPr>
        <p:spPr>
          <a:xfrm>
            <a:off x="838200" y="1285876"/>
            <a:ext cx="10515600" cy="4957762"/>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2800"/>
              <a:buNone/>
            </a:pPr>
            <a:r>
              <a:rPr b="1" lang="en-GB" sz="2500">
                <a:latin typeface="Times New Roman"/>
                <a:ea typeface="Times New Roman"/>
                <a:cs typeface="Times New Roman"/>
                <a:sym typeface="Times New Roman"/>
              </a:rPr>
              <a:t>Number of Threads</a:t>
            </a:r>
            <a:endParaRPr sz="2500"/>
          </a:p>
          <a:p>
            <a:pPr indent="-209550" lvl="0" marL="228600" rtl="0" algn="l">
              <a:lnSpc>
                <a:spcPct val="11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The number of threads in a parallel region is determined by the following factors, in order of precedence:</a:t>
            </a:r>
            <a:endParaRPr sz="2500"/>
          </a:p>
          <a:p>
            <a:pPr indent="0" lvl="1" marL="457200" rtl="0" algn="l">
              <a:lnSpc>
                <a:spcPct val="110000"/>
              </a:lnSpc>
              <a:spcBef>
                <a:spcPts val="500"/>
              </a:spcBef>
              <a:spcAft>
                <a:spcPts val="0"/>
              </a:spcAft>
              <a:buClr>
                <a:schemeClr val="dk1"/>
              </a:buClr>
              <a:buSzPts val="2400"/>
              <a:buNone/>
            </a:pPr>
            <a:r>
              <a:rPr lang="en-GB" sz="2500">
                <a:latin typeface="Times New Roman"/>
                <a:ea typeface="Times New Roman"/>
                <a:cs typeface="Times New Roman"/>
                <a:sym typeface="Times New Roman"/>
              </a:rPr>
              <a:t>1. Evaluation of the IF clause</a:t>
            </a:r>
            <a:endParaRPr sz="2500"/>
          </a:p>
          <a:p>
            <a:pPr indent="0" lvl="1" marL="457200" rtl="0" algn="l">
              <a:lnSpc>
                <a:spcPct val="110000"/>
              </a:lnSpc>
              <a:spcBef>
                <a:spcPts val="500"/>
              </a:spcBef>
              <a:spcAft>
                <a:spcPts val="0"/>
              </a:spcAft>
              <a:buClr>
                <a:schemeClr val="dk1"/>
              </a:buClr>
              <a:buSzPts val="2400"/>
              <a:buNone/>
            </a:pPr>
            <a:r>
              <a:rPr lang="en-GB" sz="2500">
                <a:latin typeface="Times New Roman"/>
                <a:ea typeface="Times New Roman"/>
                <a:cs typeface="Times New Roman"/>
                <a:sym typeface="Times New Roman"/>
              </a:rPr>
              <a:t>2. Setting of the NUM_THREADS clause</a:t>
            </a:r>
            <a:endParaRPr sz="2500"/>
          </a:p>
          <a:p>
            <a:pPr indent="0" lvl="1" marL="457200" rtl="0" algn="l">
              <a:lnSpc>
                <a:spcPct val="110000"/>
              </a:lnSpc>
              <a:spcBef>
                <a:spcPts val="500"/>
              </a:spcBef>
              <a:spcAft>
                <a:spcPts val="0"/>
              </a:spcAft>
              <a:buClr>
                <a:schemeClr val="dk1"/>
              </a:buClr>
              <a:buSzPts val="2400"/>
              <a:buNone/>
            </a:pPr>
            <a:r>
              <a:rPr lang="en-GB" sz="2500">
                <a:latin typeface="Times New Roman"/>
                <a:ea typeface="Times New Roman"/>
                <a:cs typeface="Times New Roman"/>
                <a:sym typeface="Times New Roman"/>
              </a:rPr>
              <a:t>3. Use of the omp_set_num_threads() library function</a:t>
            </a:r>
            <a:endParaRPr sz="2500"/>
          </a:p>
          <a:p>
            <a:pPr indent="0" lvl="1" marL="457200" rtl="0" algn="l">
              <a:lnSpc>
                <a:spcPct val="110000"/>
              </a:lnSpc>
              <a:spcBef>
                <a:spcPts val="500"/>
              </a:spcBef>
              <a:spcAft>
                <a:spcPts val="0"/>
              </a:spcAft>
              <a:buClr>
                <a:schemeClr val="dk1"/>
              </a:buClr>
              <a:buSzPts val="2400"/>
              <a:buNone/>
            </a:pPr>
            <a:r>
              <a:rPr lang="en-GB" sz="2500">
                <a:latin typeface="Times New Roman"/>
                <a:ea typeface="Times New Roman"/>
                <a:cs typeface="Times New Roman"/>
                <a:sym typeface="Times New Roman"/>
              </a:rPr>
              <a:t>4. Setting of the OMP_NUM_THREADS environment variable</a:t>
            </a:r>
            <a:endParaRPr sz="2500"/>
          </a:p>
          <a:p>
            <a:pPr indent="0" lvl="1" marL="457200" rtl="0" algn="l">
              <a:lnSpc>
                <a:spcPct val="110000"/>
              </a:lnSpc>
              <a:spcBef>
                <a:spcPts val="500"/>
              </a:spcBef>
              <a:spcAft>
                <a:spcPts val="0"/>
              </a:spcAft>
              <a:buClr>
                <a:schemeClr val="dk1"/>
              </a:buClr>
              <a:buSzPts val="2400"/>
              <a:buNone/>
            </a:pPr>
            <a:r>
              <a:rPr lang="en-GB" sz="2500">
                <a:latin typeface="Times New Roman"/>
                <a:ea typeface="Times New Roman"/>
                <a:cs typeface="Times New Roman"/>
                <a:sym typeface="Times New Roman"/>
              </a:rPr>
              <a:t>5. Implementation default - usually the number of cores on a node.</a:t>
            </a:r>
            <a:endParaRPr sz="2500"/>
          </a:p>
          <a:p>
            <a:pPr indent="-209550" lvl="0" marL="228600" rtl="0" algn="l">
              <a:lnSpc>
                <a:spcPct val="11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Threads are numbered from 0 (master thread) to N-1 </a:t>
            </a:r>
            <a:endParaRPr sz="2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0"/>
          <p:cNvSpPr txBox="1"/>
          <p:nvPr>
            <p:ph type="title"/>
          </p:nvPr>
        </p:nvSpPr>
        <p:spPr>
          <a:xfrm>
            <a:off x="838200" y="365126"/>
            <a:ext cx="10515600" cy="74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PARALLEL Region Example</a:t>
            </a:r>
            <a:endParaRPr/>
          </a:p>
        </p:txBody>
      </p:sp>
      <p:sp>
        <p:nvSpPr>
          <p:cNvPr id="430" name="Google Shape;430;p40"/>
          <p:cNvSpPr/>
          <p:nvPr/>
        </p:nvSpPr>
        <p:spPr>
          <a:xfrm>
            <a:off x="640700" y="1385820"/>
            <a:ext cx="4576200" cy="47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chemeClr val="dk1"/>
                </a:solidFill>
                <a:latin typeface="Calibri"/>
                <a:ea typeface="Calibri"/>
                <a:cs typeface="Calibri"/>
                <a:sym typeface="Calibri"/>
              </a:rPr>
              <a:t>#include &lt;omp.h&gt;</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chemeClr val="dk1"/>
                </a:solidFill>
                <a:latin typeface="Calibri"/>
                <a:ea typeface="Calibri"/>
                <a:cs typeface="Calibri"/>
                <a:sym typeface="Calibri"/>
              </a:rPr>
              <a:t>#include &lt;stdio.h&gt;</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chemeClr val="dk1"/>
                </a:solidFill>
                <a:latin typeface="Calibri"/>
                <a:ea typeface="Calibri"/>
                <a:cs typeface="Calibri"/>
                <a:sym typeface="Calibri"/>
              </a:rPr>
              <a:t>int main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chemeClr val="dk1"/>
                </a:solidFill>
                <a:latin typeface="Calibri"/>
                <a:ea typeface="Calibri"/>
                <a:cs typeface="Calibri"/>
                <a:sym typeface="Calibri"/>
              </a:rPr>
              <a:t>#pragma omp parallel    if(omp_in_parallel)</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chemeClr val="dk1"/>
                </a:solidFill>
                <a:latin typeface="Calibri"/>
                <a:ea typeface="Calibri"/>
                <a:cs typeface="Calibri"/>
                <a:sym typeface="Calibri"/>
              </a:rPr>
              <a:t>    printf("The threads is %d\n",omp_get_thread_num());</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chemeClr val="dk1"/>
                </a:solidFill>
                <a:latin typeface="Calibri"/>
                <a:ea typeface="Calibri"/>
                <a:cs typeface="Calibri"/>
                <a:sym typeface="Calibri"/>
              </a:rPr>
              <a:t>return 0;</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431" name="Google Shape;431;p40"/>
          <p:cNvSpPr/>
          <p:nvPr/>
        </p:nvSpPr>
        <p:spPr>
          <a:xfrm>
            <a:off x="5614300" y="1869663"/>
            <a:ext cx="4072200" cy="1673100"/>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Calibri"/>
              <a:buNone/>
            </a:pPr>
            <a:r>
              <a:rPr b="0" i="0" lang="en-GB" sz="2000" u="none" cap="none" strike="noStrike">
                <a:solidFill>
                  <a:schemeClr val="dk1"/>
                </a:solidFill>
                <a:latin typeface="Calibri"/>
                <a:ea typeface="Calibri"/>
                <a:cs typeface="Calibri"/>
                <a:sym typeface="Calibri"/>
              </a:rPr>
              <a:t>How to compile and run?</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GB" sz="2000" u="none" cap="none" strike="noStrike">
                <a:solidFill>
                  <a:schemeClr val="dk1"/>
                </a:solidFill>
                <a:latin typeface="Calibri"/>
                <a:ea typeface="Calibri"/>
                <a:cs typeface="Calibri"/>
                <a:sym typeface="Calibri"/>
              </a:rPr>
              <a:t>$gcc -fopenmp &lt;file_name.c&gt; -o &lt;file_name&gt;</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GB" sz="2000" u="none" cap="none" strike="noStrike">
                <a:solidFill>
                  <a:schemeClr val="dk1"/>
                </a:solidFill>
                <a:latin typeface="Calibri"/>
                <a:ea typeface="Calibri"/>
                <a:cs typeface="Calibri"/>
                <a:sym typeface="Calibri"/>
              </a:rPr>
              <a:t>$./&lt;file_name&gt;</a:t>
            </a:r>
            <a:endParaRPr b="0" i="0" sz="2000" u="none" cap="none" strike="noStrike">
              <a:solidFill>
                <a:schemeClr val="dk1"/>
              </a:solidFill>
              <a:latin typeface="Calibri"/>
              <a:ea typeface="Calibri"/>
              <a:cs typeface="Calibri"/>
              <a:sym typeface="Calibri"/>
            </a:endParaRPr>
          </a:p>
        </p:txBody>
      </p:sp>
      <p:sp>
        <p:nvSpPr>
          <p:cNvPr id="432" name="Google Shape;432;p40"/>
          <p:cNvSpPr/>
          <p:nvPr/>
        </p:nvSpPr>
        <p:spPr>
          <a:xfrm>
            <a:off x="5614300" y="3901760"/>
            <a:ext cx="3648900" cy="20361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[cdacapp2@login3 1.If]$ ./mp_if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1800" u="none" cap="none" strike="noStrike">
                <a:solidFill>
                  <a:schemeClr val="dk1"/>
                </a:solidFill>
                <a:latin typeface="Calibri"/>
                <a:ea typeface="Calibri"/>
                <a:cs typeface="Calibri"/>
                <a:sym typeface="Calibri"/>
              </a:rPr>
              <a:t>The threads is 0</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1800" u="none" cap="none" strike="noStrike">
                <a:solidFill>
                  <a:schemeClr val="dk1"/>
                </a:solidFill>
                <a:latin typeface="Calibri"/>
                <a:ea typeface="Calibri"/>
                <a:cs typeface="Calibri"/>
                <a:sym typeface="Calibri"/>
              </a:rPr>
              <a:t>The threads is 2</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1800" u="none" cap="none" strike="noStrike">
                <a:solidFill>
                  <a:schemeClr val="dk1"/>
                </a:solidFill>
                <a:latin typeface="Calibri"/>
                <a:ea typeface="Calibri"/>
                <a:cs typeface="Calibri"/>
                <a:sym typeface="Calibri"/>
              </a:rPr>
              <a:t>The threads is 3</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1800" u="none" cap="none" strike="noStrike">
                <a:solidFill>
                  <a:schemeClr val="dk1"/>
                </a:solidFill>
                <a:latin typeface="Calibri"/>
                <a:ea typeface="Calibri"/>
                <a:cs typeface="Calibri"/>
                <a:sym typeface="Calibri"/>
              </a:rPr>
              <a:t>The threads is 1</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1"/>
          <p:cNvSpPr txBox="1"/>
          <p:nvPr>
            <p:ph type="title"/>
          </p:nvPr>
        </p:nvSpPr>
        <p:spPr>
          <a:xfrm>
            <a:off x="838200" y="365126"/>
            <a:ext cx="10515600" cy="86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500">
                <a:latin typeface="Times New Roman"/>
                <a:ea typeface="Times New Roman"/>
                <a:cs typeface="Times New Roman"/>
                <a:sym typeface="Times New Roman"/>
              </a:rPr>
              <a:t>Parallel Region Construct </a:t>
            </a:r>
            <a:endParaRPr b="1" sz="2500"/>
          </a:p>
        </p:txBody>
      </p:sp>
      <p:sp>
        <p:nvSpPr>
          <p:cNvPr id="438" name="Google Shape;438;p41"/>
          <p:cNvSpPr txBox="1"/>
          <p:nvPr>
            <p:ph idx="1" type="body"/>
          </p:nvPr>
        </p:nvSpPr>
        <p:spPr>
          <a:xfrm>
            <a:off x="838200" y="1343025"/>
            <a:ext cx="10515600" cy="48339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GB" sz="2500">
                <a:latin typeface="Times New Roman"/>
                <a:ea typeface="Times New Roman"/>
                <a:cs typeface="Times New Roman"/>
                <a:sym typeface="Times New Roman"/>
              </a:rPr>
              <a:t>Nested Parallel Regions</a:t>
            </a:r>
            <a:endParaRPr sz="2500"/>
          </a:p>
          <a:p>
            <a:pPr indent="-209550" lvl="0" marL="228600" rtl="0" algn="l">
              <a:lnSpc>
                <a:spcPct val="9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Use the omp_get_nested() library function to determine</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if nested parallel regions are enabled.</a:t>
            </a:r>
            <a:endParaRPr sz="2500"/>
          </a:p>
          <a:p>
            <a:pPr indent="-209550" lvl="0" marL="228600" rtl="0" algn="l">
              <a:lnSpc>
                <a:spcPct val="9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The two methods available for enabling nested parallel regions (if supported) are:</a:t>
            </a:r>
            <a:endParaRPr sz="2500"/>
          </a:p>
          <a:p>
            <a:pPr indent="-234950" lvl="1" marL="685800" rtl="0" algn="l">
              <a:lnSpc>
                <a:spcPct val="9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The omp_set_nested() library routine</a:t>
            </a:r>
            <a:endParaRPr sz="2500"/>
          </a:p>
          <a:p>
            <a:pPr indent="-234950" lvl="1" marL="685800" rtl="0" algn="l">
              <a:lnSpc>
                <a:spcPct val="9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Setting of the OMP_NESTED environment variable to TRUE</a:t>
            </a:r>
            <a:endParaRPr sz="2500"/>
          </a:p>
          <a:p>
            <a:pPr indent="-209550" lvl="0" marL="228600" rtl="0" algn="l">
              <a:lnSpc>
                <a:spcPct val="9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If not supported, a parallel region nested within another parallel region results in the creation of a new team, consisting of one thread, by default. </a:t>
            </a:r>
            <a:endParaRPr sz="2500"/>
          </a:p>
          <a:p>
            <a:pPr indent="-50800" lvl="0" marL="228600" rtl="0" algn="l">
              <a:lnSpc>
                <a:spcPct val="90000"/>
              </a:lnSpc>
              <a:spcBef>
                <a:spcPts val="1000"/>
              </a:spcBef>
              <a:spcAft>
                <a:spcPts val="0"/>
              </a:spcAft>
              <a:buClr>
                <a:schemeClr val="dk1"/>
              </a:buClr>
              <a:buSzPts val="2800"/>
              <a:buNone/>
            </a:pPr>
            <a:r>
              <a:t/>
            </a:r>
            <a:endParaRPr sz="2500">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2"/>
          <p:cNvSpPr txBox="1"/>
          <p:nvPr>
            <p:ph type="title"/>
          </p:nvPr>
        </p:nvSpPr>
        <p:spPr>
          <a:xfrm>
            <a:off x="838200" y="365126"/>
            <a:ext cx="10515600" cy="74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PARALLEL  Nested Region Example</a:t>
            </a:r>
            <a:endParaRPr/>
          </a:p>
        </p:txBody>
      </p:sp>
      <p:sp>
        <p:nvSpPr>
          <p:cNvPr id="444" name="Google Shape;444;p42"/>
          <p:cNvSpPr/>
          <p:nvPr/>
        </p:nvSpPr>
        <p:spPr>
          <a:xfrm>
            <a:off x="669275" y="1467906"/>
            <a:ext cx="4576200" cy="4996394"/>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#include &lt;omp.h&gt;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#include &lt;stdio.h&gt;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void report_num_threads(int level)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#pragma omp single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printf("Level %d: number of threads in the team - %d\n",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level, omp_get_num_threads());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int main()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omp_set_dynamic(0);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#pragma omp parallel num_threads(2)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report_num_threads(1);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#pragma omp parallel num_threads(2)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report_num_threads(2);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#pragma omp parallel num_threads(2)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report_num_threads(3);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    return(0);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sp>
        <p:nvSpPr>
          <p:cNvPr id="445" name="Google Shape;445;p42"/>
          <p:cNvSpPr/>
          <p:nvPr/>
        </p:nvSpPr>
        <p:spPr>
          <a:xfrm>
            <a:off x="5614300" y="1869663"/>
            <a:ext cx="4072200" cy="1673100"/>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Calibri"/>
              <a:buNone/>
            </a:pPr>
            <a:r>
              <a:rPr b="0" i="0" lang="en-GB" sz="2000" u="none" cap="none" strike="noStrike">
                <a:solidFill>
                  <a:schemeClr val="dk1"/>
                </a:solidFill>
                <a:latin typeface="Calibri"/>
                <a:ea typeface="Calibri"/>
                <a:cs typeface="Calibri"/>
                <a:sym typeface="Calibri"/>
              </a:rPr>
              <a:t>How to compile and run?</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GB" sz="2000" u="none" cap="none" strike="noStrike">
                <a:solidFill>
                  <a:schemeClr val="dk1"/>
                </a:solidFill>
                <a:latin typeface="Calibri"/>
                <a:ea typeface="Calibri"/>
                <a:cs typeface="Calibri"/>
                <a:sym typeface="Calibri"/>
              </a:rPr>
              <a:t>$gcc -fopenmp &lt;file_name.c&gt; -o &lt;file_name&gt;</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GB" sz="2000" u="none" cap="none" strike="noStrike">
                <a:solidFill>
                  <a:schemeClr val="dk1"/>
                </a:solidFill>
                <a:latin typeface="Calibri"/>
                <a:ea typeface="Calibri"/>
                <a:cs typeface="Calibri"/>
                <a:sym typeface="Calibri"/>
              </a:rPr>
              <a:t>$./&lt;file_name&gt;</a:t>
            </a:r>
            <a:endParaRPr b="0" i="0" sz="2000" u="none" cap="none" strike="noStrike">
              <a:solidFill>
                <a:schemeClr val="dk1"/>
              </a:solidFill>
              <a:latin typeface="Calibri"/>
              <a:ea typeface="Calibri"/>
              <a:cs typeface="Calibri"/>
              <a:sym typeface="Calibri"/>
            </a:endParaRPr>
          </a:p>
        </p:txBody>
      </p:sp>
      <p:pic>
        <p:nvPicPr>
          <p:cNvPr id="446" name="Google Shape;446;p42"/>
          <p:cNvPicPr preferRelativeResize="0"/>
          <p:nvPr/>
        </p:nvPicPr>
        <p:blipFill rotWithShape="1">
          <a:blip r:embed="rId3">
            <a:alphaModFix/>
          </a:blip>
          <a:srcRect b="0" l="0" r="0" t="0"/>
          <a:stretch/>
        </p:blipFill>
        <p:spPr>
          <a:xfrm>
            <a:off x="5614300" y="3966103"/>
            <a:ext cx="6306926" cy="22769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2556fc6dac_0_53"/>
          <p:cNvSpPr txBox="1"/>
          <p:nvPr>
            <p:ph type="title"/>
          </p:nvPr>
        </p:nvSpPr>
        <p:spPr>
          <a:xfrm>
            <a:off x="838200" y="365125"/>
            <a:ext cx="10515600" cy="94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Run-time Library Routines</a:t>
            </a:r>
            <a:endParaRPr/>
          </a:p>
        </p:txBody>
      </p:sp>
      <p:sp>
        <p:nvSpPr>
          <p:cNvPr id="452" name="Google Shape;452;g22556fc6dac_0_53"/>
          <p:cNvSpPr txBox="1"/>
          <p:nvPr>
            <p:ph idx="1" type="body"/>
          </p:nvPr>
        </p:nvSpPr>
        <p:spPr>
          <a:xfrm>
            <a:off x="838200" y="1314450"/>
            <a:ext cx="10515600" cy="4862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GB">
                <a:latin typeface="Times New Roman"/>
                <a:ea typeface="Times New Roman"/>
                <a:cs typeface="Times New Roman"/>
                <a:sym typeface="Times New Roman"/>
              </a:rPr>
              <a:t>The OpenMP standard defines an API for library calls that perform a variety of functions:</a:t>
            </a:r>
            <a:endParaRPr/>
          </a:p>
          <a:p>
            <a:pPr indent="-228600" lvl="1" marL="685800" rtl="0" algn="l">
              <a:lnSpc>
                <a:spcPct val="90000"/>
              </a:lnSpc>
              <a:spcBef>
                <a:spcPts val="500"/>
              </a:spcBef>
              <a:spcAft>
                <a:spcPts val="0"/>
              </a:spcAft>
              <a:buClr>
                <a:schemeClr val="dk1"/>
              </a:buClr>
              <a:buSzPts val="2400"/>
              <a:buChar char="•"/>
            </a:pPr>
            <a:r>
              <a:rPr lang="en-GB">
                <a:latin typeface="Times New Roman"/>
                <a:ea typeface="Times New Roman"/>
                <a:cs typeface="Times New Roman"/>
                <a:sym typeface="Times New Roman"/>
              </a:rPr>
              <a:t>Query the number of threads/processors, set number of threads to use</a:t>
            </a:r>
            <a:endParaRPr/>
          </a:p>
          <a:p>
            <a:pPr indent="-228600" lvl="1" marL="685800" rtl="0" algn="l">
              <a:lnSpc>
                <a:spcPct val="90000"/>
              </a:lnSpc>
              <a:spcBef>
                <a:spcPts val="500"/>
              </a:spcBef>
              <a:spcAft>
                <a:spcPts val="0"/>
              </a:spcAft>
              <a:buClr>
                <a:schemeClr val="dk1"/>
              </a:buClr>
              <a:buSzPts val="2400"/>
              <a:buChar char="•"/>
            </a:pPr>
            <a:r>
              <a:rPr lang="en-GB">
                <a:latin typeface="Times New Roman"/>
                <a:ea typeface="Times New Roman"/>
                <a:cs typeface="Times New Roman"/>
                <a:sym typeface="Times New Roman"/>
              </a:rPr>
              <a:t>General purpose locking routines (semaphores)</a:t>
            </a:r>
            <a:endParaRPr/>
          </a:p>
          <a:p>
            <a:pPr indent="-228600" lvl="1" marL="685800" rtl="0" algn="l">
              <a:lnSpc>
                <a:spcPct val="90000"/>
              </a:lnSpc>
              <a:spcBef>
                <a:spcPts val="500"/>
              </a:spcBef>
              <a:spcAft>
                <a:spcPts val="0"/>
              </a:spcAft>
              <a:buClr>
                <a:schemeClr val="dk1"/>
              </a:buClr>
              <a:buSzPts val="2400"/>
              <a:buChar char="•"/>
            </a:pPr>
            <a:r>
              <a:rPr lang="en-GB">
                <a:latin typeface="Times New Roman"/>
                <a:ea typeface="Times New Roman"/>
                <a:cs typeface="Times New Roman"/>
                <a:sym typeface="Times New Roman"/>
              </a:rPr>
              <a:t>Portable wall clock timing routines</a:t>
            </a:r>
            <a:endParaRPr/>
          </a:p>
          <a:p>
            <a:pPr indent="-228600" lvl="1" marL="685800" rtl="0" algn="l">
              <a:lnSpc>
                <a:spcPct val="90000"/>
              </a:lnSpc>
              <a:spcBef>
                <a:spcPts val="500"/>
              </a:spcBef>
              <a:spcAft>
                <a:spcPts val="0"/>
              </a:spcAft>
              <a:buClr>
                <a:schemeClr val="dk1"/>
              </a:buClr>
              <a:buSzPts val="2400"/>
              <a:buChar char="•"/>
            </a:pPr>
            <a:r>
              <a:rPr lang="en-GB">
                <a:latin typeface="Times New Roman"/>
                <a:ea typeface="Times New Roman"/>
                <a:cs typeface="Times New Roman"/>
                <a:sym typeface="Times New Roman"/>
              </a:rPr>
              <a:t> Set execution environment functions: nested parallelism, dynamic adjustment of threads.</a:t>
            </a:r>
            <a:endParaRPr/>
          </a:p>
          <a:p>
            <a:pPr indent="-228600" lvl="1" marL="685800" rtl="0" algn="l">
              <a:lnSpc>
                <a:spcPct val="90000"/>
              </a:lnSpc>
              <a:spcBef>
                <a:spcPts val="500"/>
              </a:spcBef>
              <a:spcAft>
                <a:spcPts val="0"/>
              </a:spcAft>
              <a:buClr>
                <a:schemeClr val="dk1"/>
              </a:buClr>
              <a:buSzPts val="2400"/>
              <a:buChar char="•"/>
            </a:pPr>
            <a:r>
              <a:rPr lang="en-GB">
                <a:latin typeface="Times New Roman"/>
                <a:ea typeface="Times New Roman"/>
                <a:cs typeface="Times New Roman"/>
                <a:sym typeface="Times New Roman"/>
              </a:rPr>
              <a:t>For C/C++, it may be necessary to specify the include file</a:t>
            </a:r>
            <a:endParaRPr/>
          </a:p>
          <a:p>
            <a:pPr indent="0" lvl="1" marL="457200" rtl="0" algn="l">
              <a:lnSpc>
                <a:spcPct val="90000"/>
              </a:lnSpc>
              <a:spcBef>
                <a:spcPts val="500"/>
              </a:spcBef>
              <a:spcAft>
                <a:spcPts val="0"/>
              </a:spcAft>
              <a:buClr>
                <a:schemeClr val="dk1"/>
              </a:buClr>
              <a:buSzPts val="2400"/>
              <a:buNone/>
            </a:pPr>
            <a:r>
              <a:rPr lang="en-GB">
                <a:latin typeface="Times New Roman"/>
                <a:ea typeface="Times New Roman"/>
                <a:cs typeface="Times New Roman"/>
                <a:sym typeface="Times New Roman"/>
              </a:rPr>
              <a:t>"omp.h”.</a:t>
            </a:r>
            <a:endParaRPr/>
          </a:p>
          <a:p>
            <a:pPr indent="0" lvl="0" marL="0" rtl="0" algn="l">
              <a:lnSpc>
                <a:spcPct val="90000"/>
              </a:lnSpc>
              <a:spcBef>
                <a:spcPts val="1000"/>
              </a:spcBef>
              <a:spcAft>
                <a:spcPts val="0"/>
              </a:spcAft>
              <a:buClr>
                <a:schemeClr val="dk1"/>
              </a:buClr>
              <a:buSzPts val="2800"/>
              <a:buNone/>
            </a:pPr>
            <a:r>
              <a:rPr lang="en-GB">
                <a:latin typeface="Times New Roman"/>
                <a:ea typeface="Times New Roman"/>
                <a:cs typeface="Times New Roman"/>
                <a:sym typeface="Times New Roman"/>
              </a:rPr>
              <a:t>      Note: Your implementation may or may not support nested parallelism and/or dynamic threads. If nested parallelism is supported, it is often only nominal, in that a nested parallel region may only have one thread.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2556fc6dac_0_58"/>
          <p:cNvSpPr txBox="1"/>
          <p:nvPr>
            <p:ph type="title"/>
          </p:nvPr>
        </p:nvSpPr>
        <p:spPr>
          <a:xfrm>
            <a:off x="838200" y="365125"/>
            <a:ext cx="10515600" cy="90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OpenMP Environment Variables</a:t>
            </a:r>
            <a:endParaRPr/>
          </a:p>
        </p:txBody>
      </p:sp>
      <p:sp>
        <p:nvSpPr>
          <p:cNvPr id="458" name="Google Shape;458;g22556fc6dac_0_58"/>
          <p:cNvSpPr txBox="1"/>
          <p:nvPr>
            <p:ph idx="1" type="body"/>
          </p:nvPr>
        </p:nvSpPr>
        <p:spPr>
          <a:xfrm>
            <a:off x="838200" y="1500188"/>
            <a:ext cx="10515600" cy="4676700"/>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rgbClr val="000000"/>
              </a:buClr>
              <a:buSzPts val="2000"/>
              <a:buChar char="•"/>
            </a:pPr>
            <a:r>
              <a:rPr b="0" i="0" lang="en-GB" sz="2000" u="none" strike="noStrike">
                <a:solidFill>
                  <a:srgbClr val="000000"/>
                </a:solidFill>
                <a:latin typeface="Times New Roman"/>
                <a:ea typeface="Times New Roman"/>
                <a:cs typeface="Times New Roman"/>
                <a:sym typeface="Times New Roman"/>
              </a:rPr>
              <a:t>To set number of threads during execution </a:t>
            </a:r>
            <a:endParaRPr/>
          </a:p>
          <a:p>
            <a:pPr indent="0" lvl="0" marL="685800" rtl="0" algn="l">
              <a:lnSpc>
                <a:spcPct val="150000"/>
              </a:lnSpc>
              <a:spcBef>
                <a:spcPts val="0"/>
              </a:spcBef>
              <a:spcAft>
                <a:spcPts val="0"/>
              </a:spcAft>
              <a:buClr>
                <a:srgbClr val="000000"/>
              </a:buClr>
              <a:buSzPts val="2000"/>
              <a:buNone/>
            </a:pPr>
            <a:r>
              <a:rPr b="0" i="0" lang="en-GB" sz="2000" u="none" strike="noStrike">
                <a:solidFill>
                  <a:srgbClr val="000000"/>
                </a:solidFill>
                <a:latin typeface="Times New Roman"/>
                <a:ea typeface="Times New Roman"/>
                <a:cs typeface="Times New Roman"/>
                <a:sym typeface="Times New Roman"/>
              </a:rPr>
              <a:t>export OMP_NUM_THREDS=4</a:t>
            </a:r>
            <a:endParaRPr b="0" sz="2000">
              <a:latin typeface="Times New Roman"/>
              <a:ea typeface="Times New Roman"/>
              <a:cs typeface="Times New Roman"/>
              <a:sym typeface="Times New Roman"/>
            </a:endParaRPr>
          </a:p>
          <a:p>
            <a:pPr indent="-228600" lvl="0" marL="228600" rtl="0" algn="l">
              <a:lnSpc>
                <a:spcPct val="150000"/>
              </a:lnSpc>
              <a:spcBef>
                <a:spcPts val="0"/>
              </a:spcBef>
              <a:spcAft>
                <a:spcPts val="0"/>
              </a:spcAft>
              <a:buClr>
                <a:srgbClr val="000000"/>
              </a:buClr>
              <a:buSzPts val="2000"/>
              <a:buChar char="•"/>
            </a:pPr>
            <a:r>
              <a:rPr b="0" i="0" lang="en-GB" sz="2000" u="none" strike="noStrike">
                <a:solidFill>
                  <a:srgbClr val="000000"/>
                </a:solidFill>
                <a:latin typeface="Times New Roman"/>
                <a:ea typeface="Times New Roman"/>
                <a:cs typeface="Times New Roman"/>
                <a:sym typeface="Times New Roman"/>
              </a:rPr>
              <a:t>To allow run time system to determine the number of threads</a:t>
            </a:r>
            <a:endParaRPr/>
          </a:p>
          <a:p>
            <a:pPr indent="0" lvl="0" marL="457200" rtl="0" algn="l">
              <a:lnSpc>
                <a:spcPct val="150000"/>
              </a:lnSpc>
              <a:spcBef>
                <a:spcPts val="0"/>
              </a:spcBef>
              <a:spcAft>
                <a:spcPts val="0"/>
              </a:spcAft>
              <a:buClr>
                <a:srgbClr val="000000"/>
              </a:buClr>
              <a:buSzPts val="2000"/>
              <a:buNone/>
            </a:pPr>
            <a:r>
              <a:rPr b="0" i="0" lang="en-GB" sz="2000" u="none" strike="noStrike">
                <a:solidFill>
                  <a:srgbClr val="000000"/>
                </a:solidFill>
                <a:latin typeface="Times New Roman"/>
                <a:ea typeface="Times New Roman"/>
                <a:cs typeface="Times New Roman"/>
                <a:sym typeface="Times New Roman"/>
              </a:rPr>
              <a:t>   export OMP_DYNAMIC=TRUE</a:t>
            </a:r>
            <a:endParaRPr b="0" sz="2000">
              <a:latin typeface="Times New Roman"/>
              <a:ea typeface="Times New Roman"/>
              <a:cs typeface="Times New Roman"/>
              <a:sym typeface="Times New Roman"/>
            </a:endParaRPr>
          </a:p>
          <a:p>
            <a:pPr indent="-228600" lvl="0" marL="228600" rtl="0" algn="l">
              <a:lnSpc>
                <a:spcPct val="150000"/>
              </a:lnSpc>
              <a:spcBef>
                <a:spcPts val="0"/>
              </a:spcBef>
              <a:spcAft>
                <a:spcPts val="0"/>
              </a:spcAft>
              <a:buClr>
                <a:srgbClr val="000000"/>
              </a:buClr>
              <a:buSzPts val="2000"/>
              <a:buChar char="•"/>
            </a:pPr>
            <a:r>
              <a:rPr b="0" i="0" lang="en-GB" sz="2000" u="none" strike="noStrike">
                <a:solidFill>
                  <a:srgbClr val="000000"/>
                </a:solidFill>
                <a:latin typeface="Times New Roman"/>
                <a:ea typeface="Times New Roman"/>
                <a:cs typeface="Times New Roman"/>
                <a:sym typeface="Times New Roman"/>
              </a:rPr>
              <a:t> To allow nesting of parallel region</a:t>
            </a:r>
            <a:endParaRPr/>
          </a:p>
          <a:p>
            <a:pPr indent="0" lvl="0" marL="685800" rtl="0" algn="l">
              <a:lnSpc>
                <a:spcPct val="150000"/>
              </a:lnSpc>
              <a:spcBef>
                <a:spcPts val="0"/>
              </a:spcBef>
              <a:spcAft>
                <a:spcPts val="0"/>
              </a:spcAft>
              <a:buClr>
                <a:srgbClr val="000000"/>
              </a:buClr>
              <a:buSzPts val="2000"/>
              <a:buNone/>
            </a:pPr>
            <a:r>
              <a:rPr b="0" i="0" lang="en-GB" sz="2000" u="none" strike="noStrike">
                <a:solidFill>
                  <a:srgbClr val="000000"/>
                </a:solidFill>
                <a:latin typeface="Times New Roman"/>
                <a:ea typeface="Times New Roman"/>
                <a:cs typeface="Times New Roman"/>
                <a:sym typeface="Times New Roman"/>
              </a:rPr>
              <a:t>export OMP_NESTED=TRUE</a:t>
            </a:r>
            <a:br>
              <a:rPr b="0" lang="en-GB"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2556fc6dac_0_28"/>
          <p:cNvSpPr txBox="1"/>
          <p:nvPr>
            <p:ph type="title"/>
          </p:nvPr>
        </p:nvSpPr>
        <p:spPr>
          <a:xfrm>
            <a:off x="838200" y="365126"/>
            <a:ext cx="10515600" cy="935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500">
                <a:latin typeface="Times New Roman"/>
                <a:ea typeface="Times New Roman"/>
                <a:cs typeface="Times New Roman"/>
                <a:sym typeface="Times New Roman"/>
              </a:rPr>
              <a:t>Data Scope Attribute Clauses </a:t>
            </a:r>
            <a:endParaRPr b="1" sz="2500"/>
          </a:p>
        </p:txBody>
      </p:sp>
      <p:sp>
        <p:nvSpPr>
          <p:cNvPr id="464" name="Google Shape;464;g22556fc6dac_0_28"/>
          <p:cNvSpPr txBox="1"/>
          <p:nvPr>
            <p:ph idx="1" type="body"/>
          </p:nvPr>
        </p:nvSpPr>
        <p:spPr>
          <a:xfrm>
            <a:off x="838200" y="1300164"/>
            <a:ext cx="10515600" cy="5014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GB" sz="1800">
                <a:latin typeface="Times New Roman"/>
                <a:ea typeface="Times New Roman"/>
                <a:cs typeface="Times New Roman"/>
                <a:sym typeface="Times New Roman"/>
              </a:rPr>
              <a:t>Also called data sharing attribute clauses</a:t>
            </a:r>
            <a:endParaRPr sz="1800"/>
          </a:p>
          <a:p>
            <a:pPr indent="-228600" lvl="0" marL="228600" rtl="0" algn="l">
              <a:lnSpc>
                <a:spcPct val="90000"/>
              </a:lnSpc>
              <a:spcBef>
                <a:spcPts val="1000"/>
              </a:spcBef>
              <a:spcAft>
                <a:spcPts val="0"/>
              </a:spcAft>
              <a:buClr>
                <a:schemeClr val="dk1"/>
              </a:buClr>
              <a:buSzPts val="1800"/>
              <a:buChar char="•"/>
            </a:pPr>
            <a:r>
              <a:rPr lang="en-GB" sz="1800">
                <a:latin typeface="Times New Roman"/>
                <a:ea typeface="Times New Roman"/>
                <a:cs typeface="Times New Roman"/>
                <a:sym typeface="Times New Roman"/>
              </a:rPr>
              <a:t>Because OpenMP is based upon the shared memory programming</a:t>
            </a:r>
            <a:endParaRPr sz="1800"/>
          </a:p>
          <a:p>
            <a:pPr indent="-228600" lvl="0" marL="228600" rtl="0" algn="l">
              <a:lnSpc>
                <a:spcPct val="90000"/>
              </a:lnSpc>
              <a:spcBef>
                <a:spcPts val="1000"/>
              </a:spcBef>
              <a:spcAft>
                <a:spcPts val="0"/>
              </a:spcAft>
              <a:buClr>
                <a:schemeClr val="dk1"/>
              </a:buClr>
              <a:buSzPts val="1800"/>
              <a:buChar char="•"/>
            </a:pPr>
            <a:r>
              <a:rPr lang="en-GB" sz="1800">
                <a:latin typeface="Times New Roman"/>
                <a:ea typeface="Times New Roman"/>
                <a:cs typeface="Times New Roman"/>
                <a:sym typeface="Times New Roman"/>
              </a:rPr>
              <a:t>model, most variables are shared by default.</a:t>
            </a:r>
            <a:endParaRPr sz="1800"/>
          </a:p>
          <a:p>
            <a:pPr indent="-228600" lvl="0" marL="228600" rtl="0" algn="l">
              <a:lnSpc>
                <a:spcPct val="90000"/>
              </a:lnSpc>
              <a:spcBef>
                <a:spcPts val="1000"/>
              </a:spcBef>
              <a:spcAft>
                <a:spcPts val="0"/>
              </a:spcAft>
              <a:buClr>
                <a:schemeClr val="dk1"/>
              </a:buClr>
              <a:buSzPts val="1800"/>
              <a:buChar char="•"/>
            </a:pPr>
            <a:r>
              <a:rPr lang="en-GB" sz="1800">
                <a:latin typeface="Times New Roman"/>
                <a:ea typeface="Times New Roman"/>
                <a:cs typeface="Times New Roman"/>
                <a:sym typeface="Times New Roman"/>
              </a:rPr>
              <a:t> Global variables include:</a:t>
            </a:r>
            <a:endParaRPr sz="1800"/>
          </a:p>
          <a:p>
            <a:pPr indent="-228600" lvl="1" marL="685800" rtl="0" algn="l">
              <a:lnSpc>
                <a:spcPct val="90000"/>
              </a:lnSpc>
              <a:spcBef>
                <a:spcPts val="500"/>
              </a:spcBef>
              <a:spcAft>
                <a:spcPts val="0"/>
              </a:spcAft>
              <a:buClr>
                <a:schemeClr val="dk1"/>
              </a:buClr>
              <a:buSzPts val="1800"/>
              <a:buChar char="•"/>
            </a:pPr>
            <a:r>
              <a:rPr lang="en-GB" sz="1800">
                <a:latin typeface="Times New Roman"/>
                <a:ea typeface="Times New Roman"/>
                <a:cs typeface="Times New Roman"/>
                <a:sym typeface="Times New Roman"/>
              </a:rPr>
              <a:t>C: File scope variables, static</a:t>
            </a:r>
            <a:endParaRPr sz="1800"/>
          </a:p>
          <a:p>
            <a:pPr indent="-228600" lvl="0" marL="228600" rtl="0" algn="l">
              <a:lnSpc>
                <a:spcPct val="90000"/>
              </a:lnSpc>
              <a:spcBef>
                <a:spcPts val="1000"/>
              </a:spcBef>
              <a:spcAft>
                <a:spcPts val="0"/>
              </a:spcAft>
              <a:buClr>
                <a:schemeClr val="dk1"/>
              </a:buClr>
              <a:buSzPts val="1800"/>
              <a:buChar char="•"/>
            </a:pPr>
            <a:r>
              <a:rPr lang="en-GB" sz="1800">
                <a:latin typeface="Times New Roman"/>
                <a:ea typeface="Times New Roman"/>
                <a:cs typeface="Times New Roman"/>
                <a:sym typeface="Times New Roman"/>
              </a:rPr>
              <a:t>Private variables include:	</a:t>
            </a:r>
            <a:endParaRPr sz="1800"/>
          </a:p>
          <a:p>
            <a:pPr indent="-228600" lvl="1" marL="685800" rtl="0" algn="l">
              <a:lnSpc>
                <a:spcPct val="90000"/>
              </a:lnSpc>
              <a:spcBef>
                <a:spcPts val="500"/>
              </a:spcBef>
              <a:spcAft>
                <a:spcPts val="0"/>
              </a:spcAft>
              <a:buClr>
                <a:schemeClr val="dk1"/>
              </a:buClr>
              <a:buSzPts val="1800"/>
              <a:buChar char="•"/>
            </a:pPr>
            <a:r>
              <a:rPr lang="en-GB" sz="1800">
                <a:latin typeface="Times New Roman"/>
                <a:ea typeface="Times New Roman"/>
                <a:cs typeface="Times New Roman"/>
                <a:sym typeface="Times New Roman"/>
              </a:rPr>
              <a:t>Loop index variables</a:t>
            </a:r>
            <a:endParaRPr sz="1800"/>
          </a:p>
          <a:p>
            <a:pPr indent="-228600" lvl="0" marL="228600" rtl="0" algn="l">
              <a:lnSpc>
                <a:spcPct val="90000"/>
              </a:lnSpc>
              <a:spcBef>
                <a:spcPts val="1000"/>
              </a:spcBef>
              <a:spcAft>
                <a:spcPts val="0"/>
              </a:spcAft>
              <a:buClr>
                <a:schemeClr val="dk1"/>
              </a:buClr>
              <a:buSzPts val="1800"/>
              <a:buChar char="•"/>
            </a:pPr>
            <a:r>
              <a:rPr lang="en-GB" sz="1800">
                <a:latin typeface="Times New Roman"/>
                <a:ea typeface="Times New Roman"/>
                <a:cs typeface="Times New Roman"/>
                <a:sym typeface="Times New Roman"/>
              </a:rPr>
              <a:t>Clauses used to explicitly define how variables should be scoped</a:t>
            </a:r>
            <a:endParaRPr sz="1800"/>
          </a:p>
          <a:p>
            <a:pPr indent="-228600" lvl="0" marL="228600" rtl="0" algn="l">
              <a:lnSpc>
                <a:spcPct val="90000"/>
              </a:lnSpc>
              <a:spcBef>
                <a:spcPts val="1000"/>
              </a:spcBef>
              <a:spcAft>
                <a:spcPts val="0"/>
              </a:spcAft>
              <a:buClr>
                <a:schemeClr val="dk1"/>
              </a:buClr>
              <a:buSzPts val="1800"/>
              <a:buChar char="•"/>
            </a:pPr>
            <a:r>
              <a:rPr lang="en-GB" sz="1800">
                <a:latin typeface="Times New Roman"/>
                <a:ea typeface="Times New Roman"/>
                <a:cs typeface="Times New Roman"/>
                <a:sym typeface="Times New Roman"/>
              </a:rPr>
              <a:t>include:</a:t>
            </a:r>
            <a:endParaRPr sz="1800"/>
          </a:p>
          <a:p>
            <a:pPr indent="-228600" lvl="1" marL="685800" rtl="0" algn="l">
              <a:lnSpc>
                <a:spcPct val="90000"/>
              </a:lnSpc>
              <a:spcBef>
                <a:spcPts val="500"/>
              </a:spcBef>
              <a:spcAft>
                <a:spcPts val="0"/>
              </a:spcAft>
              <a:buClr>
                <a:schemeClr val="dk1"/>
              </a:buClr>
              <a:buSzPts val="1800"/>
              <a:buChar char="•"/>
            </a:pPr>
            <a:r>
              <a:rPr lang="en-GB" sz="1800">
                <a:latin typeface="Times New Roman"/>
                <a:ea typeface="Times New Roman"/>
                <a:cs typeface="Times New Roman"/>
                <a:sym typeface="Times New Roman"/>
              </a:rPr>
              <a:t> PRIVATE</a:t>
            </a:r>
            <a:endParaRPr sz="1800"/>
          </a:p>
          <a:p>
            <a:pPr indent="-228600" lvl="1" marL="685800" rtl="0" algn="l">
              <a:lnSpc>
                <a:spcPct val="90000"/>
              </a:lnSpc>
              <a:spcBef>
                <a:spcPts val="500"/>
              </a:spcBef>
              <a:spcAft>
                <a:spcPts val="0"/>
              </a:spcAft>
              <a:buClr>
                <a:schemeClr val="dk1"/>
              </a:buClr>
              <a:buSzPts val="1800"/>
              <a:buChar char="•"/>
            </a:pPr>
            <a:r>
              <a:rPr lang="en-GB" sz="1800">
                <a:latin typeface="Times New Roman"/>
                <a:ea typeface="Times New Roman"/>
                <a:cs typeface="Times New Roman"/>
                <a:sym typeface="Times New Roman"/>
              </a:rPr>
              <a:t>FIRSTPRIVATE</a:t>
            </a:r>
            <a:endParaRPr sz="1800"/>
          </a:p>
          <a:p>
            <a:pPr indent="-228600" lvl="1" marL="685800" rtl="0" algn="l">
              <a:lnSpc>
                <a:spcPct val="90000"/>
              </a:lnSpc>
              <a:spcBef>
                <a:spcPts val="500"/>
              </a:spcBef>
              <a:spcAft>
                <a:spcPts val="0"/>
              </a:spcAft>
              <a:buClr>
                <a:schemeClr val="dk1"/>
              </a:buClr>
              <a:buSzPts val="1800"/>
              <a:buChar char="•"/>
            </a:pPr>
            <a:r>
              <a:rPr lang="en-GB" sz="1800">
                <a:latin typeface="Times New Roman"/>
                <a:ea typeface="Times New Roman"/>
                <a:cs typeface="Times New Roman"/>
                <a:sym typeface="Times New Roman"/>
              </a:rPr>
              <a:t>LASTPRIVATE</a:t>
            </a:r>
            <a:endParaRPr sz="1800"/>
          </a:p>
          <a:p>
            <a:pPr indent="-228600" lvl="1" marL="685800" rtl="0" algn="l">
              <a:lnSpc>
                <a:spcPct val="90000"/>
              </a:lnSpc>
              <a:spcBef>
                <a:spcPts val="500"/>
              </a:spcBef>
              <a:spcAft>
                <a:spcPts val="0"/>
              </a:spcAft>
              <a:buClr>
                <a:schemeClr val="dk1"/>
              </a:buClr>
              <a:buSzPts val="1800"/>
              <a:buChar char="•"/>
            </a:pPr>
            <a:r>
              <a:rPr lang="en-GB" sz="1800">
                <a:latin typeface="Times New Roman"/>
                <a:ea typeface="Times New Roman"/>
                <a:cs typeface="Times New Roman"/>
                <a:sym typeface="Times New Roman"/>
              </a:rPr>
              <a:t>SHARED</a:t>
            </a:r>
            <a:endParaRPr sz="1800"/>
          </a:p>
          <a:p>
            <a:pPr indent="-228600" lvl="1" marL="685800" rtl="0" algn="l">
              <a:lnSpc>
                <a:spcPct val="90000"/>
              </a:lnSpc>
              <a:spcBef>
                <a:spcPts val="500"/>
              </a:spcBef>
              <a:spcAft>
                <a:spcPts val="0"/>
              </a:spcAft>
              <a:buClr>
                <a:schemeClr val="dk1"/>
              </a:buClr>
              <a:buSzPts val="1800"/>
              <a:buChar char="•"/>
            </a:pPr>
            <a:r>
              <a:rPr lang="en-GB" sz="1800">
                <a:latin typeface="Times New Roman"/>
                <a:ea typeface="Times New Roman"/>
                <a:cs typeface="Times New Roman"/>
                <a:sym typeface="Times New Roman"/>
              </a:rPr>
              <a:t>DEFAULT</a:t>
            </a:r>
            <a:endParaRPr sz="1800"/>
          </a:p>
          <a:p>
            <a:pPr indent="-228600" lvl="1" marL="685800" rtl="0" algn="l">
              <a:lnSpc>
                <a:spcPct val="90000"/>
              </a:lnSpc>
              <a:spcBef>
                <a:spcPts val="500"/>
              </a:spcBef>
              <a:spcAft>
                <a:spcPts val="0"/>
              </a:spcAft>
              <a:buClr>
                <a:schemeClr val="dk1"/>
              </a:buClr>
              <a:buSzPts val="1800"/>
              <a:buChar char="•"/>
            </a:pPr>
            <a:r>
              <a:rPr lang="en-GB" sz="1800">
                <a:latin typeface="Times New Roman"/>
                <a:ea typeface="Times New Roman"/>
                <a:cs typeface="Times New Roman"/>
                <a:sym typeface="Times New Roman"/>
              </a:rPr>
              <a:t>REDUCTION</a:t>
            </a:r>
            <a:endParaRPr sz="1800"/>
          </a:p>
          <a:p>
            <a:pPr indent="-228600" lvl="1" marL="685800" rtl="0" algn="l">
              <a:lnSpc>
                <a:spcPct val="90000"/>
              </a:lnSpc>
              <a:spcBef>
                <a:spcPts val="500"/>
              </a:spcBef>
              <a:spcAft>
                <a:spcPts val="0"/>
              </a:spcAft>
              <a:buClr>
                <a:schemeClr val="dk1"/>
              </a:buClr>
              <a:buSzPts val="1800"/>
              <a:buChar char="•"/>
            </a:pPr>
            <a:r>
              <a:rPr lang="en-GB" sz="1800">
                <a:latin typeface="Times New Roman"/>
                <a:ea typeface="Times New Roman"/>
                <a:cs typeface="Times New Roman"/>
                <a:sym typeface="Times New Roman"/>
              </a:rPr>
              <a:t>COPYIN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5"/>
          <p:cNvSpPr txBox="1"/>
          <p:nvPr>
            <p:ph type="title"/>
          </p:nvPr>
        </p:nvSpPr>
        <p:spPr>
          <a:xfrm>
            <a:off x="838200" y="365126"/>
            <a:ext cx="10515600" cy="86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Introduction to parallel programming</a:t>
            </a:r>
            <a:endParaRPr/>
          </a:p>
        </p:txBody>
      </p:sp>
      <p:sp>
        <p:nvSpPr>
          <p:cNvPr id="160" name="Google Shape;160;p5"/>
          <p:cNvSpPr txBox="1"/>
          <p:nvPr>
            <p:ph idx="1" type="body"/>
          </p:nvPr>
        </p:nvSpPr>
        <p:spPr>
          <a:xfrm>
            <a:off x="838200" y="1228726"/>
            <a:ext cx="10515600" cy="5264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GB">
                <a:latin typeface="Times New Roman"/>
                <a:ea typeface="Times New Roman"/>
                <a:cs typeface="Times New Roman"/>
                <a:sym typeface="Times New Roman"/>
              </a:rPr>
              <a:t>Why parallel programming?</a:t>
            </a:r>
            <a:endParaRPr/>
          </a:p>
          <a:p>
            <a:pPr indent="-228600" lvl="1" marL="685800" rtl="0" algn="l">
              <a:lnSpc>
                <a:spcPct val="200000"/>
              </a:lnSpc>
              <a:spcBef>
                <a:spcPts val="500"/>
              </a:spcBef>
              <a:spcAft>
                <a:spcPts val="0"/>
              </a:spcAft>
              <a:buClr>
                <a:schemeClr val="dk1"/>
              </a:buClr>
              <a:buSzPts val="2400"/>
              <a:buChar char="•"/>
            </a:pPr>
            <a:r>
              <a:rPr lang="en-GB">
                <a:latin typeface="Times New Roman"/>
                <a:ea typeface="Times New Roman"/>
                <a:cs typeface="Times New Roman"/>
                <a:sym typeface="Times New Roman"/>
              </a:rPr>
              <a:t>PARALLEL COMPUTING MODELS THE REAL WORLD.</a:t>
            </a:r>
            <a:endParaRPr/>
          </a:p>
          <a:p>
            <a:pPr indent="-228600" lvl="1" marL="685800" rtl="0" algn="l">
              <a:lnSpc>
                <a:spcPct val="200000"/>
              </a:lnSpc>
              <a:spcBef>
                <a:spcPts val="500"/>
              </a:spcBef>
              <a:spcAft>
                <a:spcPts val="0"/>
              </a:spcAft>
              <a:buClr>
                <a:schemeClr val="dk1"/>
              </a:buClr>
              <a:buSzPts val="2400"/>
              <a:buChar char="•"/>
            </a:pPr>
            <a:r>
              <a:rPr lang="en-GB">
                <a:latin typeface="Times New Roman"/>
                <a:ea typeface="Times New Roman"/>
                <a:cs typeface="Times New Roman"/>
                <a:sym typeface="Times New Roman"/>
              </a:rPr>
              <a:t>SAVES TIME</a:t>
            </a:r>
            <a:endParaRPr/>
          </a:p>
          <a:p>
            <a:pPr indent="-228600" lvl="1" marL="685800" rtl="0" algn="l">
              <a:lnSpc>
                <a:spcPct val="200000"/>
              </a:lnSpc>
              <a:spcBef>
                <a:spcPts val="500"/>
              </a:spcBef>
              <a:spcAft>
                <a:spcPts val="0"/>
              </a:spcAft>
              <a:buClr>
                <a:schemeClr val="dk1"/>
              </a:buClr>
              <a:buSzPts val="2400"/>
              <a:buChar char="•"/>
            </a:pPr>
            <a:r>
              <a:rPr lang="en-GB">
                <a:latin typeface="Times New Roman"/>
                <a:ea typeface="Times New Roman"/>
                <a:cs typeface="Times New Roman"/>
                <a:sym typeface="Times New Roman"/>
              </a:rPr>
              <a:t>SAVES MONEY</a:t>
            </a:r>
            <a:endParaRPr/>
          </a:p>
          <a:p>
            <a:pPr indent="-228600" lvl="1" marL="685800" rtl="0" algn="l">
              <a:lnSpc>
                <a:spcPct val="200000"/>
              </a:lnSpc>
              <a:spcBef>
                <a:spcPts val="500"/>
              </a:spcBef>
              <a:spcAft>
                <a:spcPts val="0"/>
              </a:spcAft>
              <a:buClr>
                <a:schemeClr val="dk1"/>
              </a:buClr>
              <a:buSzPts val="2400"/>
              <a:buChar char="•"/>
            </a:pPr>
            <a:r>
              <a:rPr lang="en-GB">
                <a:latin typeface="Times New Roman"/>
                <a:ea typeface="Times New Roman"/>
                <a:cs typeface="Times New Roman"/>
                <a:sym typeface="Times New Roman"/>
              </a:rPr>
              <a:t>SOLVE MORE COMPLEX OR LARGER PROBLEMS</a:t>
            </a:r>
            <a:endParaRPr/>
          </a:p>
          <a:p>
            <a:pPr indent="-228600" lvl="1" marL="685800" rtl="0" algn="l">
              <a:lnSpc>
                <a:spcPct val="200000"/>
              </a:lnSpc>
              <a:spcBef>
                <a:spcPts val="500"/>
              </a:spcBef>
              <a:spcAft>
                <a:spcPts val="0"/>
              </a:spcAft>
              <a:buClr>
                <a:schemeClr val="dk1"/>
              </a:buClr>
              <a:buSzPts val="2400"/>
              <a:buChar char="•"/>
            </a:pPr>
            <a:r>
              <a:rPr lang="en-GB">
                <a:latin typeface="Times New Roman"/>
                <a:ea typeface="Times New Roman"/>
                <a:cs typeface="Times New Roman"/>
                <a:sym typeface="Times New Roman"/>
              </a:rPr>
              <a:t>MAKE BETTER USE OF UNDERLYING PARALLEL HARDWARE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2556fc6dac_0_33"/>
          <p:cNvSpPr txBox="1"/>
          <p:nvPr>
            <p:ph type="title"/>
          </p:nvPr>
        </p:nvSpPr>
        <p:spPr>
          <a:xfrm>
            <a:off x="838200" y="365126"/>
            <a:ext cx="10515600" cy="992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500">
                <a:latin typeface="Times New Roman"/>
                <a:ea typeface="Times New Roman"/>
                <a:cs typeface="Times New Roman"/>
                <a:sym typeface="Times New Roman"/>
              </a:rPr>
              <a:t>Data Scope Attribute Clauses (cont.)</a:t>
            </a:r>
            <a:endParaRPr b="1" sz="2500"/>
          </a:p>
        </p:txBody>
      </p:sp>
      <p:sp>
        <p:nvSpPr>
          <p:cNvPr id="470" name="Google Shape;470;g22556fc6dac_0_33"/>
          <p:cNvSpPr txBox="1"/>
          <p:nvPr>
            <p:ph idx="1" type="body"/>
          </p:nvPr>
        </p:nvSpPr>
        <p:spPr>
          <a:xfrm>
            <a:off x="838200" y="1514475"/>
            <a:ext cx="10515600" cy="4662600"/>
          </a:xfrm>
          <a:prstGeom prst="rect">
            <a:avLst/>
          </a:prstGeom>
          <a:noFill/>
          <a:ln>
            <a:noFill/>
          </a:ln>
        </p:spPr>
        <p:txBody>
          <a:bodyPr anchorCtr="0" anchor="t" bIns="45700" lIns="91425" spcFirstLastPara="1" rIns="91425" wrap="square" tIns="45700">
            <a:normAutofit/>
          </a:bodyPr>
          <a:lstStyle/>
          <a:p>
            <a:pPr indent="-209550" lvl="0" marL="228600" rtl="0" algn="l">
              <a:lnSpc>
                <a:spcPct val="90000"/>
              </a:lnSpc>
              <a:spcBef>
                <a:spcPts val="0"/>
              </a:spcBef>
              <a:spcAft>
                <a:spcPts val="0"/>
              </a:spcAft>
              <a:buClr>
                <a:schemeClr val="dk1"/>
              </a:buClr>
              <a:buSzPts val="2500"/>
              <a:buChar char="•"/>
            </a:pPr>
            <a:r>
              <a:rPr lang="en-GB" sz="2500">
                <a:latin typeface="Times New Roman"/>
                <a:ea typeface="Times New Roman"/>
                <a:cs typeface="Times New Roman"/>
                <a:sym typeface="Times New Roman"/>
              </a:rPr>
              <a:t>Used in conjunction with several directives (PARALLEL, DO/for, and SECTIONS) to control the scoping of enclosed variables. </a:t>
            </a:r>
            <a:endParaRPr sz="2500"/>
          </a:p>
          <a:p>
            <a:pPr indent="-209550" lvl="0" marL="228600" rtl="0" algn="l">
              <a:lnSpc>
                <a:spcPct val="9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Provide the ability to control the data environment during execution of parallel constructs </a:t>
            </a:r>
            <a:endParaRPr sz="2500"/>
          </a:p>
          <a:p>
            <a:pPr indent="-234950" lvl="1" marL="685800" rtl="0" algn="l">
              <a:lnSpc>
                <a:spcPct val="9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Define how and which data variables in the serial section of the program are transferred to the parallel sections of the program (and back) </a:t>
            </a:r>
            <a:endParaRPr sz="2500"/>
          </a:p>
          <a:p>
            <a:pPr indent="-234950" lvl="1" marL="685800" rtl="0" algn="l">
              <a:lnSpc>
                <a:spcPct val="9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Define which variables will be visible to all threads in the parallel sections and which variables will be privately allocated to all threads </a:t>
            </a:r>
            <a:endParaRPr sz="2500"/>
          </a:p>
          <a:p>
            <a:pPr indent="-209550" lvl="0" marL="228600" rtl="0" algn="l">
              <a:lnSpc>
                <a:spcPct val="9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Effective only within their lexical/static extent </a:t>
            </a:r>
            <a:endParaRPr sz="25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22556fc6dac_0_38"/>
          <p:cNvSpPr txBox="1"/>
          <p:nvPr>
            <p:ph type="title"/>
          </p:nvPr>
        </p:nvSpPr>
        <p:spPr>
          <a:xfrm>
            <a:off x="838200" y="365126"/>
            <a:ext cx="10515600" cy="920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700">
                <a:latin typeface="Times New Roman"/>
                <a:ea typeface="Times New Roman"/>
                <a:cs typeface="Times New Roman"/>
                <a:sym typeface="Times New Roman"/>
              </a:rPr>
              <a:t>PRIVATE and SHARED Clauses</a:t>
            </a:r>
            <a:endParaRPr b="1" sz="2700"/>
          </a:p>
        </p:txBody>
      </p:sp>
      <p:sp>
        <p:nvSpPr>
          <p:cNvPr id="476" name="Google Shape;476;g22556fc6dac_0_38"/>
          <p:cNvSpPr txBox="1"/>
          <p:nvPr>
            <p:ph idx="1" type="body"/>
          </p:nvPr>
        </p:nvSpPr>
        <p:spPr>
          <a:xfrm>
            <a:off x="838200" y="1428750"/>
            <a:ext cx="10515600" cy="4748100"/>
          </a:xfrm>
          <a:prstGeom prst="rect">
            <a:avLst/>
          </a:prstGeom>
          <a:noFill/>
          <a:ln>
            <a:noFill/>
          </a:ln>
        </p:spPr>
        <p:txBody>
          <a:bodyPr anchorCtr="0" anchor="t" bIns="45700" lIns="91425" spcFirstLastPara="1" rIns="91425" wrap="square" tIns="45700">
            <a:noAutofit/>
          </a:bodyPr>
          <a:lstStyle/>
          <a:p>
            <a:pPr indent="-203834" lvl="0" marL="228600" rtl="0" algn="l">
              <a:lnSpc>
                <a:spcPct val="90000"/>
              </a:lnSpc>
              <a:spcBef>
                <a:spcPts val="0"/>
              </a:spcBef>
              <a:spcAft>
                <a:spcPts val="0"/>
              </a:spcAft>
              <a:buClr>
                <a:schemeClr val="dk1"/>
              </a:buClr>
              <a:buSzPts val="2200"/>
              <a:buChar char="•"/>
            </a:pPr>
            <a:r>
              <a:rPr lang="en-GB" sz="2200"/>
              <a:t>PRIVATE Clause </a:t>
            </a:r>
            <a:endParaRPr sz="2200"/>
          </a:p>
          <a:p>
            <a:pPr indent="-227330" lvl="1" marL="685800" rtl="0" algn="l">
              <a:lnSpc>
                <a:spcPct val="90000"/>
              </a:lnSpc>
              <a:spcBef>
                <a:spcPts val="500"/>
              </a:spcBef>
              <a:spcAft>
                <a:spcPts val="0"/>
              </a:spcAft>
              <a:buClr>
                <a:schemeClr val="dk1"/>
              </a:buClr>
              <a:buSzPts val="2200"/>
              <a:buChar char="•"/>
            </a:pPr>
            <a:r>
              <a:rPr lang="en-GB" sz="2200"/>
              <a:t>Declares variables in its list to be private to each thread </a:t>
            </a:r>
            <a:endParaRPr sz="2200"/>
          </a:p>
          <a:p>
            <a:pPr indent="-227330" lvl="1" marL="685800" rtl="0" algn="l">
              <a:lnSpc>
                <a:spcPct val="90000"/>
              </a:lnSpc>
              <a:spcBef>
                <a:spcPts val="500"/>
              </a:spcBef>
              <a:spcAft>
                <a:spcPts val="0"/>
              </a:spcAft>
              <a:buClr>
                <a:schemeClr val="dk1"/>
              </a:buClr>
              <a:buSzPts val="2200"/>
              <a:buChar char="•"/>
            </a:pPr>
            <a:r>
              <a:rPr lang="en-GB" sz="2200"/>
              <a:t>A new object of the same type is declared once for each thread in the team. </a:t>
            </a:r>
            <a:endParaRPr sz="2200"/>
          </a:p>
          <a:p>
            <a:pPr indent="-227330" lvl="1" marL="685800" rtl="0" algn="l">
              <a:lnSpc>
                <a:spcPct val="90000"/>
              </a:lnSpc>
              <a:spcBef>
                <a:spcPts val="500"/>
              </a:spcBef>
              <a:spcAft>
                <a:spcPts val="0"/>
              </a:spcAft>
              <a:buClr>
                <a:schemeClr val="dk1"/>
              </a:buClr>
              <a:buSzPts val="2200"/>
              <a:buChar char="•"/>
            </a:pPr>
            <a:r>
              <a:rPr lang="en-GB" sz="2200"/>
              <a:t>All references to the original object are replaced with references to the new object. </a:t>
            </a:r>
            <a:endParaRPr sz="2200"/>
          </a:p>
          <a:p>
            <a:pPr indent="-227330" lvl="1" marL="685800" rtl="0" algn="l">
              <a:lnSpc>
                <a:spcPct val="90000"/>
              </a:lnSpc>
              <a:spcBef>
                <a:spcPts val="500"/>
              </a:spcBef>
              <a:spcAft>
                <a:spcPts val="0"/>
              </a:spcAft>
              <a:buClr>
                <a:schemeClr val="dk1"/>
              </a:buClr>
              <a:buSzPts val="2200"/>
              <a:buChar char="•"/>
            </a:pPr>
            <a:r>
              <a:rPr lang="en-GB" sz="2200"/>
              <a:t>Variables declared PRIVATE should be assumed to be uninitialized for each thread.</a:t>
            </a:r>
            <a:endParaRPr sz="2200"/>
          </a:p>
          <a:p>
            <a:pPr indent="-111125" lvl="2" marL="1143000" rtl="0" algn="l">
              <a:lnSpc>
                <a:spcPct val="90000"/>
              </a:lnSpc>
              <a:spcBef>
                <a:spcPts val="500"/>
              </a:spcBef>
              <a:spcAft>
                <a:spcPts val="0"/>
              </a:spcAft>
              <a:buClr>
                <a:schemeClr val="dk1"/>
              </a:buClr>
              <a:buSzPts val="2000"/>
              <a:buNone/>
            </a:pPr>
            <a:r>
              <a:t/>
            </a:r>
            <a:endParaRPr sz="2200"/>
          </a:p>
          <a:p>
            <a:pPr indent="-203834" lvl="0" marL="228600" rtl="0" algn="l">
              <a:lnSpc>
                <a:spcPct val="90000"/>
              </a:lnSpc>
              <a:spcBef>
                <a:spcPts val="1000"/>
              </a:spcBef>
              <a:spcAft>
                <a:spcPts val="0"/>
              </a:spcAft>
              <a:buClr>
                <a:schemeClr val="dk1"/>
              </a:buClr>
              <a:buSzPts val="2200"/>
              <a:buChar char="•"/>
            </a:pPr>
            <a:r>
              <a:rPr lang="en-GB" sz="2200"/>
              <a:t>SHARED Clause </a:t>
            </a:r>
            <a:endParaRPr sz="2200"/>
          </a:p>
          <a:p>
            <a:pPr indent="-227330" lvl="1" marL="685800" rtl="0" algn="l">
              <a:lnSpc>
                <a:spcPct val="90000"/>
              </a:lnSpc>
              <a:spcBef>
                <a:spcPts val="500"/>
              </a:spcBef>
              <a:spcAft>
                <a:spcPts val="0"/>
              </a:spcAft>
              <a:buClr>
                <a:schemeClr val="dk1"/>
              </a:buClr>
              <a:buSzPts val="2200"/>
              <a:buChar char="•"/>
            </a:pPr>
            <a:r>
              <a:rPr lang="en-GB" sz="2200"/>
              <a:t>Declares variables in its list to be shared among all threads in the team </a:t>
            </a:r>
            <a:endParaRPr sz="2200"/>
          </a:p>
          <a:p>
            <a:pPr indent="-227330" lvl="1" marL="685800" rtl="0" algn="l">
              <a:lnSpc>
                <a:spcPct val="90000"/>
              </a:lnSpc>
              <a:spcBef>
                <a:spcPts val="500"/>
              </a:spcBef>
              <a:spcAft>
                <a:spcPts val="0"/>
              </a:spcAft>
              <a:buClr>
                <a:schemeClr val="dk1"/>
              </a:buClr>
              <a:buSzPts val="2200"/>
              <a:buChar char="•"/>
            </a:pPr>
            <a:r>
              <a:rPr lang="en-GB" sz="2200"/>
              <a:t>A shared variable exists in only one memory location and all threads can read or write to that address. </a:t>
            </a:r>
            <a:endParaRPr sz="2200"/>
          </a:p>
          <a:p>
            <a:pPr indent="-227330" lvl="1" marL="685800" rtl="0" algn="l">
              <a:lnSpc>
                <a:spcPct val="90000"/>
              </a:lnSpc>
              <a:spcBef>
                <a:spcPts val="500"/>
              </a:spcBef>
              <a:spcAft>
                <a:spcPts val="0"/>
              </a:spcAft>
              <a:buClr>
                <a:schemeClr val="dk1"/>
              </a:buClr>
              <a:buSzPts val="2200"/>
              <a:buChar char="•"/>
            </a:pPr>
            <a:r>
              <a:rPr lang="en-GB" sz="2200"/>
              <a:t>It is the programmer's responsibility to ensure that multiple threads properly access SHARED variables (such as via CRITICAL sections)</a:t>
            </a:r>
            <a:endParaRPr sz="2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2556fc6dac_0_43"/>
          <p:cNvSpPr txBox="1"/>
          <p:nvPr>
            <p:ph type="title"/>
          </p:nvPr>
        </p:nvSpPr>
        <p:spPr>
          <a:xfrm>
            <a:off x="838200" y="365125"/>
            <a:ext cx="10515600" cy="96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700">
                <a:latin typeface="Times New Roman"/>
                <a:ea typeface="Times New Roman"/>
                <a:cs typeface="Times New Roman"/>
                <a:sym typeface="Times New Roman"/>
              </a:rPr>
              <a:t>FIRSTPRIVATE and LASTPRIVATE Clauses</a:t>
            </a:r>
            <a:endParaRPr b="1" sz="2700"/>
          </a:p>
        </p:txBody>
      </p:sp>
      <p:sp>
        <p:nvSpPr>
          <p:cNvPr id="482" name="Google Shape;482;g22556fc6dac_0_43"/>
          <p:cNvSpPr txBox="1"/>
          <p:nvPr>
            <p:ph idx="1" type="body"/>
          </p:nvPr>
        </p:nvSpPr>
        <p:spPr>
          <a:xfrm>
            <a:off x="838200" y="1214438"/>
            <a:ext cx="10515600" cy="4962600"/>
          </a:xfrm>
          <a:prstGeom prst="rect">
            <a:avLst/>
          </a:prstGeom>
          <a:noFill/>
          <a:ln>
            <a:noFill/>
          </a:ln>
        </p:spPr>
        <p:txBody>
          <a:bodyPr anchorCtr="0" anchor="t" bIns="45700" lIns="91425" spcFirstLastPara="1" rIns="91425" wrap="square" tIns="45700">
            <a:noAutofit/>
          </a:bodyPr>
          <a:lstStyle/>
          <a:p>
            <a:pPr indent="-210820" lvl="0" marL="228600" rtl="0" algn="l">
              <a:lnSpc>
                <a:spcPct val="120000"/>
              </a:lnSpc>
              <a:spcBef>
                <a:spcPts val="0"/>
              </a:spcBef>
              <a:spcAft>
                <a:spcPts val="0"/>
              </a:spcAft>
              <a:buClr>
                <a:schemeClr val="dk1"/>
              </a:buClr>
              <a:buSzPts val="2100"/>
              <a:buChar char="•"/>
            </a:pPr>
            <a:r>
              <a:rPr lang="en-GB" sz="2100"/>
              <a:t>FIRSTPRIVATE Clause</a:t>
            </a:r>
            <a:endParaRPr sz="2100"/>
          </a:p>
          <a:p>
            <a:pPr indent="-232409" lvl="1" marL="685800" rtl="0" algn="l">
              <a:lnSpc>
                <a:spcPct val="120000"/>
              </a:lnSpc>
              <a:spcBef>
                <a:spcPts val="500"/>
              </a:spcBef>
              <a:spcAft>
                <a:spcPts val="0"/>
              </a:spcAft>
              <a:buClr>
                <a:schemeClr val="dk1"/>
              </a:buClr>
              <a:buSzPts val="2100"/>
              <a:buChar char="•"/>
            </a:pPr>
            <a:r>
              <a:rPr lang="en-GB" sz="2100"/>
              <a:t>Combines the behaviour of the PRIVATE clause with automatic initialization of the variables in its list</a:t>
            </a:r>
            <a:endParaRPr sz="2100"/>
          </a:p>
          <a:p>
            <a:pPr indent="-232409" lvl="1" marL="685800" rtl="0" algn="l">
              <a:lnSpc>
                <a:spcPct val="120000"/>
              </a:lnSpc>
              <a:spcBef>
                <a:spcPts val="500"/>
              </a:spcBef>
              <a:spcAft>
                <a:spcPts val="0"/>
              </a:spcAft>
              <a:buClr>
                <a:schemeClr val="dk1"/>
              </a:buClr>
              <a:buSzPts val="2100"/>
              <a:buChar char="•"/>
            </a:pPr>
            <a:r>
              <a:rPr lang="en-GB" sz="2100"/>
              <a:t>Listed variables are initialized according to the value of their original objects prior to entry into the parallel or work-sharing construct.</a:t>
            </a:r>
            <a:endParaRPr sz="2100"/>
          </a:p>
          <a:p>
            <a:pPr indent="-210820" lvl="0" marL="228600" rtl="0" algn="l">
              <a:lnSpc>
                <a:spcPct val="120000"/>
              </a:lnSpc>
              <a:spcBef>
                <a:spcPts val="1000"/>
              </a:spcBef>
              <a:spcAft>
                <a:spcPts val="0"/>
              </a:spcAft>
              <a:buClr>
                <a:schemeClr val="dk1"/>
              </a:buClr>
              <a:buSzPts val="2100"/>
              <a:buChar char="•"/>
            </a:pPr>
            <a:r>
              <a:rPr lang="en-GB" sz="2100"/>
              <a:t>LASTPRIVATE Clause</a:t>
            </a:r>
            <a:endParaRPr sz="2100"/>
          </a:p>
          <a:p>
            <a:pPr indent="-232409" lvl="1" marL="685800" rtl="0" algn="l">
              <a:lnSpc>
                <a:spcPct val="120000"/>
              </a:lnSpc>
              <a:spcBef>
                <a:spcPts val="500"/>
              </a:spcBef>
              <a:spcAft>
                <a:spcPts val="0"/>
              </a:spcAft>
              <a:buClr>
                <a:schemeClr val="dk1"/>
              </a:buClr>
              <a:buSzPts val="2100"/>
              <a:buChar char="•"/>
            </a:pPr>
            <a:r>
              <a:rPr lang="en-GB" sz="2100"/>
              <a:t> Combines the behaviour of the PRIVATE clause with a copy from the last loop iteration or section to the original variable object</a:t>
            </a:r>
            <a:endParaRPr sz="2100"/>
          </a:p>
          <a:p>
            <a:pPr indent="-232409" lvl="1" marL="685800" rtl="0" algn="l">
              <a:lnSpc>
                <a:spcPct val="120000"/>
              </a:lnSpc>
              <a:spcBef>
                <a:spcPts val="500"/>
              </a:spcBef>
              <a:spcAft>
                <a:spcPts val="0"/>
              </a:spcAft>
              <a:buClr>
                <a:schemeClr val="dk1"/>
              </a:buClr>
              <a:buSzPts val="2100"/>
              <a:buChar char="•"/>
            </a:pPr>
            <a:r>
              <a:rPr lang="en-GB" sz="2100"/>
              <a:t>The value copied back into the original variable object is obtained from the last (sequentially) iteration or section of the enclosing construct.</a:t>
            </a:r>
            <a:endParaRPr sz="2100"/>
          </a:p>
          <a:p>
            <a:pPr indent="-232409" lvl="1" marL="685800" rtl="0" algn="l">
              <a:lnSpc>
                <a:spcPct val="120000"/>
              </a:lnSpc>
              <a:spcBef>
                <a:spcPts val="500"/>
              </a:spcBef>
              <a:spcAft>
                <a:spcPts val="0"/>
              </a:spcAft>
              <a:buClr>
                <a:schemeClr val="dk1"/>
              </a:buClr>
              <a:buSzPts val="2100"/>
              <a:buChar char="•"/>
            </a:pPr>
            <a:r>
              <a:rPr lang="en-GB" sz="2100"/>
              <a:t>For example, the team member that executes the final iteration </a:t>
            </a:r>
            <a:endParaRPr sz="2100"/>
          </a:p>
          <a:p>
            <a:pPr indent="0" lvl="1" marL="457200" rtl="0" algn="l">
              <a:lnSpc>
                <a:spcPct val="120000"/>
              </a:lnSpc>
              <a:spcBef>
                <a:spcPts val="500"/>
              </a:spcBef>
              <a:spcAft>
                <a:spcPts val="0"/>
              </a:spcAft>
              <a:buClr>
                <a:schemeClr val="dk1"/>
              </a:buClr>
              <a:buSzPts val="2400"/>
              <a:buNone/>
            </a:pPr>
            <a:r>
              <a:rPr lang="en-GB" sz="2100"/>
              <a:t>    for a DO section, or the team member that executes the last SECTION of a     SECTIONS context, performs the copy with its own values. </a:t>
            </a:r>
            <a:endParaRPr sz="2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22556fc6dac_0_48"/>
          <p:cNvSpPr txBox="1"/>
          <p:nvPr>
            <p:ph type="title"/>
          </p:nvPr>
        </p:nvSpPr>
        <p:spPr>
          <a:xfrm>
            <a:off x="838200" y="365126"/>
            <a:ext cx="10515600" cy="89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500">
                <a:latin typeface="Times New Roman"/>
                <a:ea typeface="Times New Roman"/>
                <a:cs typeface="Times New Roman"/>
                <a:sym typeface="Times New Roman"/>
              </a:rPr>
              <a:t>DEFAULT Clause</a:t>
            </a:r>
            <a:endParaRPr b="1" sz="2500"/>
          </a:p>
        </p:txBody>
      </p:sp>
      <p:sp>
        <p:nvSpPr>
          <p:cNvPr id="488" name="Google Shape;488;g22556fc6dac_0_48"/>
          <p:cNvSpPr txBox="1"/>
          <p:nvPr>
            <p:ph idx="1" type="body"/>
          </p:nvPr>
        </p:nvSpPr>
        <p:spPr>
          <a:xfrm>
            <a:off x="838200" y="1371600"/>
            <a:ext cx="10515600" cy="4805400"/>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400"/>
              <a:buChar char="•"/>
            </a:pPr>
            <a:r>
              <a:rPr lang="en-GB" sz="2400">
                <a:latin typeface="Times New Roman"/>
                <a:ea typeface="Times New Roman"/>
                <a:cs typeface="Times New Roman"/>
                <a:sym typeface="Times New Roman"/>
              </a:rPr>
              <a:t>Allows the user to specify a default scope for all variables in the lexical extent of any parallel region</a:t>
            </a:r>
            <a:endParaRPr/>
          </a:p>
          <a:p>
            <a:pPr indent="-228600" lvl="0" marL="228600" rtl="0" algn="l">
              <a:lnSpc>
                <a:spcPct val="150000"/>
              </a:lnSpc>
              <a:spcBef>
                <a:spcPts val="1000"/>
              </a:spcBef>
              <a:spcAft>
                <a:spcPts val="0"/>
              </a:spcAft>
              <a:buClr>
                <a:schemeClr val="dk1"/>
              </a:buClr>
              <a:buSzPts val="2400"/>
              <a:buChar char="•"/>
            </a:pPr>
            <a:r>
              <a:rPr lang="en-GB" sz="2400">
                <a:latin typeface="Times New Roman"/>
                <a:ea typeface="Times New Roman"/>
                <a:cs typeface="Times New Roman"/>
                <a:sym typeface="Times New Roman"/>
              </a:rPr>
              <a:t>Specific variables can be exempted from the default using the PRIVATE, SHARED, FIRSTPRIVATE, LASTPRIVATE, and REDUCTION clauses.</a:t>
            </a:r>
            <a:endParaRPr/>
          </a:p>
          <a:p>
            <a:pPr indent="-228600" lvl="0" marL="228600" rtl="0" algn="l">
              <a:lnSpc>
                <a:spcPct val="150000"/>
              </a:lnSpc>
              <a:spcBef>
                <a:spcPts val="1000"/>
              </a:spcBef>
              <a:spcAft>
                <a:spcPts val="0"/>
              </a:spcAft>
              <a:buClr>
                <a:schemeClr val="dk1"/>
              </a:buClr>
              <a:buSzPts val="2400"/>
              <a:buChar char="•"/>
            </a:pPr>
            <a:r>
              <a:rPr lang="en-GB" sz="2400">
                <a:latin typeface="Times New Roman"/>
                <a:ea typeface="Times New Roman"/>
                <a:cs typeface="Times New Roman"/>
                <a:sym typeface="Times New Roman"/>
              </a:rPr>
              <a:t>The C/C++ OpenMP specification does not include private or firstprivate as a possible default. However, actual implementations may provide this option.</a:t>
            </a:r>
            <a:endParaRPr/>
          </a:p>
          <a:p>
            <a:pPr indent="-228600" lvl="0" marL="228600" rtl="0" algn="l">
              <a:lnSpc>
                <a:spcPct val="150000"/>
              </a:lnSpc>
              <a:spcBef>
                <a:spcPts val="1000"/>
              </a:spcBef>
              <a:spcAft>
                <a:spcPts val="0"/>
              </a:spcAft>
              <a:buClr>
                <a:schemeClr val="dk1"/>
              </a:buClr>
              <a:buSzPts val="2400"/>
              <a:buChar char="•"/>
            </a:pPr>
            <a:r>
              <a:rPr lang="en-GB" sz="2400">
                <a:latin typeface="Times New Roman"/>
                <a:ea typeface="Times New Roman"/>
                <a:cs typeface="Times New Roman"/>
                <a:sym typeface="Times New Roman"/>
              </a:rPr>
              <a:t>Using NONE as a default requires that the programmer explicitly scope all variables.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3"/>
          <p:cNvSpPr txBox="1"/>
          <p:nvPr>
            <p:ph type="title"/>
          </p:nvPr>
        </p:nvSpPr>
        <p:spPr>
          <a:xfrm>
            <a:off x="838200" y="365125"/>
            <a:ext cx="10515600" cy="7778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700">
                <a:latin typeface="Times New Roman"/>
                <a:ea typeface="Times New Roman"/>
                <a:cs typeface="Times New Roman"/>
                <a:sym typeface="Times New Roman"/>
              </a:rPr>
              <a:t>Work-sharing Constructs</a:t>
            </a:r>
            <a:endParaRPr b="1" sz="2700"/>
          </a:p>
        </p:txBody>
      </p:sp>
      <p:sp>
        <p:nvSpPr>
          <p:cNvPr id="494" name="Google Shape;494;p43"/>
          <p:cNvSpPr txBox="1"/>
          <p:nvPr>
            <p:ph idx="1" type="body"/>
          </p:nvPr>
        </p:nvSpPr>
        <p:spPr>
          <a:xfrm>
            <a:off x="838200" y="1385888"/>
            <a:ext cx="10515600" cy="479107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600"/>
              <a:buChar char="•"/>
            </a:pPr>
            <a:r>
              <a:rPr lang="en-GB" sz="2600">
                <a:latin typeface="Times New Roman"/>
                <a:ea typeface="Times New Roman"/>
                <a:cs typeface="Times New Roman"/>
                <a:sym typeface="Times New Roman"/>
              </a:rPr>
              <a:t>A work-sharing construct divides the execution of the enclosed code region among the members of the team that encounter it.</a:t>
            </a:r>
            <a:endParaRPr/>
          </a:p>
          <a:p>
            <a:pPr indent="-228600" lvl="0" marL="228600" rtl="0" algn="l">
              <a:lnSpc>
                <a:spcPct val="90000"/>
              </a:lnSpc>
              <a:spcBef>
                <a:spcPts val="1000"/>
              </a:spcBef>
              <a:spcAft>
                <a:spcPts val="0"/>
              </a:spcAft>
              <a:buClr>
                <a:schemeClr val="dk1"/>
              </a:buClr>
              <a:buSzPts val="2600"/>
              <a:buChar char="•"/>
            </a:pPr>
            <a:r>
              <a:rPr lang="en-GB" sz="2600">
                <a:latin typeface="Times New Roman"/>
                <a:ea typeface="Times New Roman"/>
                <a:cs typeface="Times New Roman"/>
                <a:sym typeface="Times New Roman"/>
              </a:rPr>
              <a:t>Work-sharing constructs do not launch new threads</a:t>
            </a:r>
            <a:endParaRPr/>
          </a:p>
          <a:p>
            <a:pPr indent="-228600" lvl="0" marL="228600" rtl="0" algn="l">
              <a:lnSpc>
                <a:spcPct val="90000"/>
              </a:lnSpc>
              <a:spcBef>
                <a:spcPts val="1000"/>
              </a:spcBef>
              <a:spcAft>
                <a:spcPts val="0"/>
              </a:spcAft>
              <a:buClr>
                <a:schemeClr val="dk1"/>
              </a:buClr>
              <a:buSzPts val="2600"/>
              <a:buChar char="•"/>
            </a:pPr>
            <a:r>
              <a:rPr lang="en-GB" sz="2600">
                <a:latin typeface="Times New Roman"/>
                <a:ea typeface="Times New Roman"/>
                <a:cs typeface="Times New Roman"/>
                <a:sym typeface="Times New Roman"/>
              </a:rPr>
              <a:t>There is no implied barrier upon entry to a work-sharing construct, however there is an implied barrier at the end of a work sharing construct.</a:t>
            </a:r>
            <a:endParaRPr/>
          </a:p>
          <a:p>
            <a:pPr indent="-228600" lvl="0" marL="228600" rtl="0" algn="l">
              <a:lnSpc>
                <a:spcPct val="90000"/>
              </a:lnSpc>
              <a:spcBef>
                <a:spcPts val="1000"/>
              </a:spcBef>
              <a:spcAft>
                <a:spcPts val="0"/>
              </a:spcAft>
              <a:buClr>
                <a:schemeClr val="dk1"/>
              </a:buClr>
              <a:buSzPts val="2600"/>
              <a:buChar char="•"/>
            </a:pPr>
            <a:r>
              <a:rPr lang="en-GB" sz="2600">
                <a:latin typeface="Times New Roman"/>
                <a:ea typeface="Times New Roman"/>
                <a:cs typeface="Times New Roman"/>
                <a:sym typeface="Times New Roman"/>
              </a:rPr>
              <a:t>A work-sharing construct must be enclosed dynamically within a parallel region in order for the directive to execute in parallel.</a:t>
            </a:r>
            <a:endParaRPr/>
          </a:p>
          <a:p>
            <a:pPr indent="-228600" lvl="0" marL="228600" rtl="0" algn="l">
              <a:lnSpc>
                <a:spcPct val="90000"/>
              </a:lnSpc>
              <a:spcBef>
                <a:spcPts val="1000"/>
              </a:spcBef>
              <a:spcAft>
                <a:spcPts val="0"/>
              </a:spcAft>
              <a:buClr>
                <a:schemeClr val="dk1"/>
              </a:buClr>
              <a:buSzPts val="2600"/>
              <a:buChar char="•"/>
            </a:pPr>
            <a:r>
              <a:rPr lang="en-GB" sz="2600">
                <a:latin typeface="Times New Roman"/>
                <a:ea typeface="Times New Roman"/>
                <a:cs typeface="Times New Roman"/>
                <a:sym typeface="Times New Roman"/>
              </a:rPr>
              <a:t>Work-sharing constructs must be encountered by all members of a team or none at all</a:t>
            </a:r>
            <a:endParaRPr/>
          </a:p>
          <a:p>
            <a:pPr indent="-228600" lvl="0" marL="228600" rtl="0" algn="l">
              <a:lnSpc>
                <a:spcPct val="90000"/>
              </a:lnSpc>
              <a:spcBef>
                <a:spcPts val="1000"/>
              </a:spcBef>
              <a:spcAft>
                <a:spcPts val="0"/>
              </a:spcAft>
              <a:buClr>
                <a:schemeClr val="dk1"/>
              </a:buClr>
              <a:buSzPts val="2600"/>
              <a:buChar char="•"/>
            </a:pPr>
            <a:r>
              <a:rPr lang="en-GB" sz="2600">
                <a:latin typeface="Times New Roman"/>
                <a:ea typeface="Times New Roman"/>
                <a:cs typeface="Times New Roman"/>
                <a:sym typeface="Times New Roman"/>
              </a:rPr>
              <a:t>Successive work-sharing constructs must be encountered in the same order by all members of a team.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4"/>
          <p:cNvSpPr txBox="1"/>
          <p:nvPr>
            <p:ph type="title"/>
          </p:nvPr>
        </p:nvSpPr>
        <p:spPr>
          <a:xfrm>
            <a:off x="838200" y="365126"/>
            <a:ext cx="10515600" cy="8207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700">
                <a:latin typeface="Times New Roman"/>
                <a:ea typeface="Times New Roman"/>
                <a:cs typeface="Times New Roman"/>
                <a:sym typeface="Times New Roman"/>
              </a:rPr>
              <a:t>Types of Work-sharing Constructs</a:t>
            </a:r>
            <a:endParaRPr b="1" sz="2700"/>
          </a:p>
        </p:txBody>
      </p:sp>
      <p:sp>
        <p:nvSpPr>
          <p:cNvPr id="500" name="Google Shape;500;p44"/>
          <p:cNvSpPr txBox="1"/>
          <p:nvPr>
            <p:ph idx="1" type="body"/>
          </p:nvPr>
        </p:nvSpPr>
        <p:spPr>
          <a:xfrm>
            <a:off x="838200" y="1314450"/>
            <a:ext cx="10515600" cy="4862513"/>
          </a:xfrm>
          <a:prstGeom prst="rect">
            <a:avLst/>
          </a:prstGeom>
          <a:noFill/>
          <a:ln>
            <a:noFill/>
          </a:ln>
        </p:spPr>
        <p:txBody>
          <a:bodyPr anchorCtr="0" anchor="t" bIns="45700" lIns="91425" spcFirstLastPara="1" rIns="91425" wrap="square" tIns="45700">
            <a:normAutofit/>
          </a:bodyPr>
          <a:lstStyle/>
          <a:p>
            <a:pPr indent="-209550" lvl="0" marL="228600" rtl="0" algn="l">
              <a:lnSpc>
                <a:spcPct val="100000"/>
              </a:lnSpc>
              <a:spcBef>
                <a:spcPts val="0"/>
              </a:spcBef>
              <a:spcAft>
                <a:spcPts val="0"/>
              </a:spcAft>
              <a:buClr>
                <a:schemeClr val="dk1"/>
              </a:buClr>
              <a:buSzPts val="2500"/>
              <a:buChar char="•"/>
            </a:pPr>
            <a:r>
              <a:rPr lang="en-GB" sz="2500">
                <a:latin typeface="Times New Roman"/>
                <a:ea typeface="Times New Roman"/>
                <a:cs typeface="Times New Roman"/>
                <a:sym typeface="Times New Roman"/>
              </a:rPr>
              <a:t>DO / for</a:t>
            </a:r>
            <a:endParaRPr sz="2500"/>
          </a:p>
          <a:p>
            <a:pPr indent="-234950" lvl="1" marL="685800" rtl="0" algn="l">
              <a:lnSpc>
                <a:spcPct val="10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Shares iterations of a loop across the team</a:t>
            </a:r>
            <a:endParaRPr sz="2500"/>
          </a:p>
          <a:p>
            <a:pPr indent="-234950" lvl="1" marL="685800" rtl="0" algn="l">
              <a:lnSpc>
                <a:spcPct val="10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Represents a type of "data parallelism”</a:t>
            </a:r>
            <a:endParaRPr sz="2500"/>
          </a:p>
          <a:p>
            <a:pPr indent="-209550" lvl="0" marL="228600" rtl="0" algn="l">
              <a:lnSpc>
                <a:spcPct val="10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SECTIONS</a:t>
            </a:r>
            <a:endParaRPr sz="2500"/>
          </a:p>
          <a:p>
            <a:pPr indent="-234950" lvl="1" marL="685800" rtl="0" algn="l">
              <a:lnSpc>
                <a:spcPct val="10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Breaks work into separate, discrete sections</a:t>
            </a:r>
            <a:endParaRPr sz="2500"/>
          </a:p>
          <a:p>
            <a:pPr indent="-234950" lvl="1" marL="685800" rtl="0" algn="l">
              <a:lnSpc>
                <a:spcPct val="10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Each section is executed by a thread.</a:t>
            </a:r>
            <a:endParaRPr sz="2500"/>
          </a:p>
          <a:p>
            <a:pPr indent="-234950" lvl="1" marL="685800" rtl="0" algn="l">
              <a:lnSpc>
                <a:spcPct val="10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Can be used to implement a type of "functional parallelism”</a:t>
            </a:r>
            <a:endParaRPr sz="2500"/>
          </a:p>
          <a:p>
            <a:pPr indent="-209550" lvl="0" marL="228600" rtl="0" algn="l">
              <a:lnSpc>
                <a:spcPct val="10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SINGLE</a:t>
            </a:r>
            <a:endParaRPr sz="2500"/>
          </a:p>
          <a:p>
            <a:pPr indent="-234950" lvl="1" marL="685800" rtl="0" algn="l">
              <a:lnSpc>
                <a:spcPct val="100000"/>
              </a:lnSpc>
              <a:spcBef>
                <a:spcPts val="500"/>
              </a:spcBef>
              <a:spcAft>
                <a:spcPts val="0"/>
              </a:spcAft>
              <a:buClr>
                <a:schemeClr val="dk1"/>
              </a:buClr>
              <a:buSzPts val="2500"/>
              <a:buChar char="•"/>
            </a:pPr>
            <a:r>
              <a:rPr lang="en-GB" sz="2500">
                <a:latin typeface="Times New Roman"/>
                <a:ea typeface="Times New Roman"/>
                <a:cs typeface="Times New Roman"/>
                <a:sym typeface="Times New Roman"/>
              </a:rPr>
              <a:t>Serializes a section of code </a:t>
            </a:r>
            <a:endParaRPr sz="25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5"/>
          <p:cNvSpPr txBox="1"/>
          <p:nvPr>
            <p:ph type="title"/>
          </p:nvPr>
        </p:nvSpPr>
        <p:spPr>
          <a:xfrm>
            <a:off x="838200" y="365125"/>
            <a:ext cx="10515600" cy="7350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700">
                <a:latin typeface="Times New Roman"/>
                <a:ea typeface="Times New Roman"/>
                <a:cs typeface="Times New Roman"/>
                <a:sym typeface="Times New Roman"/>
              </a:rPr>
              <a:t>For Directive Syntax</a:t>
            </a:r>
            <a:endParaRPr b="1" sz="2700"/>
          </a:p>
        </p:txBody>
      </p:sp>
      <p:sp>
        <p:nvSpPr>
          <p:cNvPr id="506" name="Google Shape;506;p45"/>
          <p:cNvSpPr txBox="1"/>
          <p:nvPr>
            <p:ph idx="1" type="body"/>
          </p:nvPr>
        </p:nvSpPr>
        <p:spPr>
          <a:xfrm>
            <a:off x="838200" y="1271588"/>
            <a:ext cx="10515600" cy="49053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GB" sz="2500">
                <a:latin typeface="Times New Roman"/>
                <a:ea typeface="Times New Roman"/>
                <a:cs typeface="Times New Roman"/>
                <a:sym typeface="Times New Roman"/>
              </a:rPr>
              <a:t>#pragma omp for [clause[[,] clause] ... ] new-line</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for-loops</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clause: 	</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private(list)</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firstprivate(list)</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lastprivate(list)</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reduction(operator: list)</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schedule(kind[, chunk_size])</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ordered</a:t>
            </a:r>
            <a:endParaRPr sz="2500"/>
          </a:p>
          <a:p>
            <a:pPr indent="0" lvl="0" marL="0" rtl="0" algn="l">
              <a:lnSpc>
                <a:spcPct val="90000"/>
              </a:lnSpc>
              <a:spcBef>
                <a:spcPts val="1000"/>
              </a:spcBef>
              <a:spcAft>
                <a:spcPts val="0"/>
              </a:spcAft>
              <a:buClr>
                <a:schemeClr val="dk1"/>
              </a:buClr>
              <a:buSzPts val="2800"/>
              <a:buNone/>
            </a:pPr>
            <a:r>
              <a:rPr lang="en-GB" sz="2500">
                <a:latin typeface="Times New Roman"/>
                <a:ea typeface="Times New Roman"/>
                <a:cs typeface="Times New Roman"/>
                <a:sym typeface="Times New Roman"/>
              </a:rPr>
              <a:t>		nowait</a:t>
            </a:r>
            <a:endParaRPr sz="2500">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ts val="2800"/>
              <a:buNone/>
            </a:pPr>
            <a:r>
              <a:t/>
            </a:r>
            <a:endParaRPr sz="2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6"/>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a:t>
            </a:r>
            <a:r>
              <a:rPr b="1" lang="en-GB" sz="2177"/>
              <a:t> </a:t>
            </a:r>
            <a:endParaRPr b="1" sz="2177"/>
          </a:p>
        </p:txBody>
      </p:sp>
      <p:sp>
        <p:nvSpPr>
          <p:cNvPr id="512" name="Google Shape;512;p46"/>
          <p:cNvSpPr txBox="1"/>
          <p:nvPr>
            <p:ph idx="1" type="body"/>
          </p:nvPr>
        </p:nvSpPr>
        <p:spPr>
          <a:xfrm>
            <a:off x="1980740" y="950977"/>
            <a:ext cx="8229954" cy="544989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814"/>
              <a:buNone/>
            </a:pPr>
            <a:r>
              <a:rPr lang="en-GB" sz="1814"/>
              <a:t>The for construct tells OpenMP that the iteration set of the for loop that follows is to be distributed across the threads present in the team. Without the for construct, the entire iteration set of the for loop concerned will be executed by each thread in the team.</a:t>
            </a:r>
            <a:endParaRPr sz="1814"/>
          </a:p>
          <a:p>
            <a:pPr indent="0" lvl="0" marL="0" rtl="0" algn="l">
              <a:lnSpc>
                <a:spcPct val="90000"/>
              </a:lnSpc>
              <a:spcBef>
                <a:spcPts val="0"/>
              </a:spcBef>
              <a:spcAft>
                <a:spcPts val="0"/>
              </a:spcAft>
              <a:buClr>
                <a:schemeClr val="dk1"/>
              </a:buClr>
              <a:buSzPts val="2800"/>
              <a:buNone/>
            </a:pPr>
            <a:r>
              <a:t/>
            </a:r>
            <a:endParaRPr/>
          </a:p>
          <a:p>
            <a:pPr indent="0" lvl="0" marL="414772" rtl="0" algn="l">
              <a:lnSpc>
                <a:spcPct val="90000"/>
              </a:lnSpc>
              <a:spcBef>
                <a:spcPts val="0"/>
              </a:spcBef>
              <a:spcAft>
                <a:spcPts val="0"/>
              </a:spcAft>
              <a:buClr>
                <a:schemeClr val="dk1"/>
              </a:buClr>
              <a:buSzPts val="1814"/>
              <a:buNone/>
            </a:pPr>
            <a:r>
              <a:rPr b="1" lang="en-GB" sz="1814">
                <a:solidFill>
                  <a:schemeClr val="dk1"/>
                </a:solidFill>
              </a:rPr>
              <a:t>The for directive supports the following clauses:</a:t>
            </a:r>
            <a:endParaRPr b="1" sz="1814">
              <a:solidFill>
                <a:schemeClr val="dk1"/>
              </a:solidFill>
            </a:endParaRPr>
          </a:p>
          <a:p>
            <a:pPr indent="-299557" lvl="0" marL="829544" rtl="0" algn="l">
              <a:lnSpc>
                <a:spcPct val="90000"/>
              </a:lnSpc>
              <a:spcBef>
                <a:spcPts val="0"/>
              </a:spcBef>
              <a:spcAft>
                <a:spcPts val="0"/>
              </a:spcAft>
              <a:buClr>
                <a:schemeClr val="dk1"/>
              </a:buClr>
              <a:buSzPts val="1600"/>
              <a:buChar char="●"/>
            </a:pPr>
            <a:r>
              <a:rPr b="1" lang="en-GB" sz="1814">
                <a:solidFill>
                  <a:schemeClr val="dk1"/>
                </a:solidFill>
              </a:rPr>
              <a:t>private</a:t>
            </a:r>
            <a:endParaRPr b="1" sz="1814">
              <a:solidFill>
                <a:schemeClr val="dk1"/>
              </a:solidFill>
            </a:endParaRPr>
          </a:p>
          <a:p>
            <a:pPr indent="-299557" lvl="0" marL="829544" rtl="0" algn="l">
              <a:lnSpc>
                <a:spcPct val="90000"/>
              </a:lnSpc>
              <a:spcBef>
                <a:spcPts val="0"/>
              </a:spcBef>
              <a:spcAft>
                <a:spcPts val="0"/>
              </a:spcAft>
              <a:buClr>
                <a:schemeClr val="dk1"/>
              </a:buClr>
              <a:buSzPts val="1600"/>
              <a:buChar char="●"/>
            </a:pPr>
            <a:r>
              <a:rPr b="1" lang="en-GB" sz="1814">
                <a:solidFill>
                  <a:schemeClr val="dk1"/>
                </a:solidFill>
              </a:rPr>
              <a:t>firstprivate</a:t>
            </a:r>
            <a:endParaRPr b="1" sz="1814">
              <a:solidFill>
                <a:schemeClr val="dk1"/>
              </a:solidFill>
            </a:endParaRPr>
          </a:p>
          <a:p>
            <a:pPr indent="-299557" lvl="0" marL="829544" rtl="0" algn="l">
              <a:lnSpc>
                <a:spcPct val="90000"/>
              </a:lnSpc>
              <a:spcBef>
                <a:spcPts val="0"/>
              </a:spcBef>
              <a:spcAft>
                <a:spcPts val="0"/>
              </a:spcAft>
              <a:buClr>
                <a:schemeClr val="dk1"/>
              </a:buClr>
              <a:buSzPts val="1600"/>
              <a:buChar char="●"/>
            </a:pPr>
            <a:r>
              <a:rPr b="1" lang="en-GB" sz="1814">
                <a:solidFill>
                  <a:schemeClr val="dk1"/>
                </a:solidFill>
              </a:rPr>
              <a:t>lastprivate</a:t>
            </a:r>
            <a:endParaRPr b="1" sz="1814">
              <a:solidFill>
                <a:schemeClr val="dk1"/>
              </a:solidFill>
            </a:endParaRPr>
          </a:p>
          <a:p>
            <a:pPr indent="-299557" lvl="0" marL="829544" rtl="0" algn="l">
              <a:lnSpc>
                <a:spcPct val="90000"/>
              </a:lnSpc>
              <a:spcBef>
                <a:spcPts val="0"/>
              </a:spcBef>
              <a:spcAft>
                <a:spcPts val="0"/>
              </a:spcAft>
              <a:buClr>
                <a:schemeClr val="dk1"/>
              </a:buClr>
              <a:buSzPts val="1600"/>
              <a:buChar char="●"/>
            </a:pPr>
            <a:r>
              <a:rPr b="1" lang="en-GB" sz="1814">
                <a:solidFill>
                  <a:schemeClr val="dk1"/>
                </a:solidFill>
              </a:rPr>
              <a:t>reduction</a:t>
            </a:r>
            <a:endParaRPr b="1" sz="1814">
              <a:solidFill>
                <a:schemeClr val="dk1"/>
              </a:solidFill>
            </a:endParaRPr>
          </a:p>
          <a:p>
            <a:pPr indent="-299557" lvl="0" marL="829544" rtl="0" algn="l">
              <a:lnSpc>
                <a:spcPct val="90000"/>
              </a:lnSpc>
              <a:spcBef>
                <a:spcPts val="0"/>
              </a:spcBef>
              <a:spcAft>
                <a:spcPts val="0"/>
              </a:spcAft>
              <a:buClr>
                <a:schemeClr val="dk1"/>
              </a:buClr>
              <a:buSzPts val="1600"/>
              <a:buChar char="●"/>
            </a:pPr>
            <a:r>
              <a:rPr b="1" lang="en-GB" sz="1814">
                <a:solidFill>
                  <a:schemeClr val="dk1"/>
                </a:solidFill>
              </a:rPr>
              <a:t>ordered</a:t>
            </a:r>
            <a:endParaRPr b="1" sz="1814">
              <a:solidFill>
                <a:schemeClr val="dk1"/>
              </a:solidFill>
            </a:endParaRPr>
          </a:p>
          <a:p>
            <a:pPr indent="-299557" lvl="0" marL="829544" rtl="0" algn="l">
              <a:lnSpc>
                <a:spcPct val="90000"/>
              </a:lnSpc>
              <a:spcBef>
                <a:spcPts val="0"/>
              </a:spcBef>
              <a:spcAft>
                <a:spcPts val="0"/>
              </a:spcAft>
              <a:buClr>
                <a:schemeClr val="dk1"/>
              </a:buClr>
              <a:buSzPts val="1600"/>
              <a:buChar char="●"/>
            </a:pPr>
            <a:r>
              <a:rPr b="1" lang="en-GB" sz="1814">
                <a:solidFill>
                  <a:schemeClr val="dk1"/>
                </a:solidFill>
              </a:rPr>
              <a:t>schedule</a:t>
            </a:r>
            <a:endParaRPr b="1" sz="1814">
              <a:solidFill>
                <a:schemeClr val="dk1"/>
              </a:solidFill>
            </a:endParaRPr>
          </a:p>
          <a:p>
            <a:pPr indent="-299557" lvl="0" marL="829544" rtl="0" algn="l">
              <a:lnSpc>
                <a:spcPct val="90000"/>
              </a:lnSpc>
              <a:spcBef>
                <a:spcPts val="0"/>
              </a:spcBef>
              <a:spcAft>
                <a:spcPts val="0"/>
              </a:spcAft>
              <a:buClr>
                <a:schemeClr val="dk1"/>
              </a:buClr>
              <a:buSzPts val="1600"/>
              <a:buChar char="●"/>
            </a:pPr>
            <a:r>
              <a:rPr b="1" lang="en-GB" sz="1814">
                <a:solidFill>
                  <a:schemeClr val="dk1"/>
                </a:solidFill>
              </a:rPr>
              <a:t>Nowait</a:t>
            </a:r>
            <a:endParaRPr b="1" sz="1814">
              <a:solidFill>
                <a:schemeClr val="dk1"/>
              </a:solidFill>
            </a:endParaRPr>
          </a:p>
          <a:p>
            <a:pPr indent="0" lvl="0" marL="414772" rtl="0" algn="l">
              <a:lnSpc>
                <a:spcPct val="90000"/>
              </a:lnSpc>
              <a:spcBef>
                <a:spcPts val="0"/>
              </a:spcBef>
              <a:spcAft>
                <a:spcPts val="0"/>
              </a:spcAft>
              <a:buClr>
                <a:schemeClr val="dk1"/>
              </a:buClr>
              <a:buSzPts val="1100"/>
              <a:buNone/>
            </a:pPr>
            <a:r>
              <a:t/>
            </a:r>
            <a:endParaRPr b="1">
              <a:solidFill>
                <a:schemeClr val="dk1"/>
              </a:solidFill>
            </a:endParaRPr>
          </a:p>
        </p:txBody>
      </p:sp>
      <p:sp>
        <p:nvSpPr>
          <p:cNvPr id="513" name="Google Shape;513;p46"/>
          <p:cNvSpPr/>
          <p:nvPr/>
        </p:nvSpPr>
        <p:spPr>
          <a:xfrm>
            <a:off x="5089675" y="3072375"/>
            <a:ext cx="4297500" cy="1464000"/>
          </a:xfrm>
          <a:prstGeom prst="round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82925" lIns="82925" spcFirstLastPara="1" rIns="82925" wrap="square" tIns="82925">
            <a:noAutofit/>
          </a:bodyPr>
          <a:lstStyle/>
          <a:p>
            <a:pPr indent="-322600" lvl="0" marL="414772" marR="0" rtl="0" algn="l">
              <a:lnSpc>
                <a:spcPct val="100000"/>
              </a:lnSpc>
              <a:spcBef>
                <a:spcPts val="0"/>
              </a:spcBef>
              <a:spcAft>
                <a:spcPts val="0"/>
              </a:spcAft>
              <a:buClr>
                <a:schemeClr val="dk1"/>
              </a:buClr>
              <a:buSzPts val="2000"/>
              <a:buFont typeface="Calibri"/>
              <a:buChar char="●"/>
            </a:pPr>
            <a:r>
              <a:rPr b="0" i="0" lang="en-GB" sz="1814" u="none" cap="none" strike="noStrike">
                <a:solidFill>
                  <a:schemeClr val="dk1"/>
                </a:solidFill>
                <a:latin typeface="Calibri"/>
                <a:ea typeface="Calibri"/>
                <a:cs typeface="Calibri"/>
                <a:sym typeface="Calibri"/>
              </a:rPr>
              <a:t>How iteration are divide in threads?</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      </a:t>
            </a:r>
            <a:endParaRPr b="0" i="0" sz="1814"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 </a:t>
            </a:r>
            <a:r>
              <a:rPr b="0" i="0" lang="en-GB" sz="1914" u="none" cap="none" strike="noStrike">
                <a:solidFill>
                  <a:schemeClr val="dk1"/>
                </a:solidFill>
                <a:latin typeface="Calibri"/>
                <a:ea typeface="Calibri"/>
                <a:cs typeface="Calibri"/>
                <a:sym typeface="Calibri"/>
              </a:rPr>
              <a:t>0 - N-1</a:t>
            </a:r>
            <a:endParaRPr b="0" i="0" sz="1552" u="none" cap="none" strike="noStrik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7"/>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PRIVATE</a:t>
            </a:r>
            <a:endParaRPr b="1" sz="2540"/>
          </a:p>
        </p:txBody>
      </p:sp>
      <p:sp>
        <p:nvSpPr>
          <p:cNvPr id="519" name="Google Shape;519;p47"/>
          <p:cNvSpPr txBox="1"/>
          <p:nvPr>
            <p:ph idx="1" type="body"/>
          </p:nvPr>
        </p:nvSpPr>
        <p:spPr>
          <a:xfrm>
            <a:off x="1980740" y="1089231"/>
            <a:ext cx="8229954" cy="5449895"/>
          </a:xfrm>
          <a:prstGeom prst="rect">
            <a:avLst/>
          </a:prstGeom>
          <a:noFill/>
          <a:ln>
            <a:noFill/>
          </a:ln>
        </p:spPr>
        <p:txBody>
          <a:bodyPr anchorCtr="0" anchor="t" bIns="0" lIns="0" spcFirstLastPara="1" rIns="0" wrap="square" tIns="0">
            <a:normAutofit/>
          </a:bodyPr>
          <a:lstStyle/>
          <a:p>
            <a:pPr indent="-322600" lvl="0" marL="414772" rtl="0" algn="l">
              <a:lnSpc>
                <a:spcPct val="90000"/>
              </a:lnSpc>
              <a:spcBef>
                <a:spcPts val="0"/>
              </a:spcBef>
              <a:spcAft>
                <a:spcPts val="0"/>
              </a:spcAft>
              <a:buClr>
                <a:schemeClr val="dk1"/>
              </a:buClr>
              <a:buSzPts val="2000"/>
              <a:buChar char="●"/>
            </a:pPr>
            <a:r>
              <a:rPr lang="en-GB" sz="1814">
                <a:solidFill>
                  <a:schemeClr val="dk1"/>
                </a:solidFill>
              </a:rPr>
              <a:t>The values of private data are undefined upon entry to and exit from the specific construct.</a:t>
            </a:r>
            <a:endParaRPr sz="1814">
              <a:solidFill>
                <a:schemeClr val="dk1"/>
              </a:solidFill>
            </a:endParaRPr>
          </a:p>
          <a:p>
            <a:pPr indent="0" lvl="0" marL="829544" rtl="0" algn="l">
              <a:lnSpc>
                <a:spcPct val="90000"/>
              </a:lnSpc>
              <a:spcBef>
                <a:spcPts val="0"/>
              </a:spcBef>
              <a:spcAft>
                <a:spcPts val="0"/>
              </a:spcAft>
              <a:buClr>
                <a:schemeClr val="dk1"/>
              </a:buClr>
              <a:buSzPts val="1814"/>
              <a:buNone/>
            </a:pPr>
            <a:r>
              <a:t/>
            </a:r>
            <a:endParaRPr sz="1814">
              <a:solidFill>
                <a:schemeClr val="dk1"/>
              </a:solidFill>
            </a:endParaRPr>
          </a:p>
          <a:p>
            <a:pPr indent="-322600" lvl="0" marL="414772" rtl="0" algn="l">
              <a:lnSpc>
                <a:spcPct val="90000"/>
              </a:lnSpc>
              <a:spcBef>
                <a:spcPts val="0"/>
              </a:spcBef>
              <a:spcAft>
                <a:spcPts val="0"/>
              </a:spcAft>
              <a:buClr>
                <a:schemeClr val="dk1"/>
              </a:buClr>
              <a:buSzPts val="2000"/>
              <a:buChar char="●"/>
            </a:pPr>
            <a:r>
              <a:rPr lang="en-GB" sz="1814">
                <a:solidFill>
                  <a:schemeClr val="dk1"/>
                </a:solidFill>
              </a:rPr>
              <a:t>Loop iteration variable is private by default.</a:t>
            </a:r>
            <a:endParaRPr sz="1814">
              <a:solidFill>
                <a:schemeClr val="dk1"/>
              </a:solidFill>
            </a:endParaRPr>
          </a:p>
        </p:txBody>
      </p:sp>
      <p:sp>
        <p:nvSpPr>
          <p:cNvPr id="520" name="Google Shape;520;p47"/>
          <p:cNvSpPr/>
          <p:nvPr/>
        </p:nvSpPr>
        <p:spPr>
          <a:xfrm>
            <a:off x="1980740" y="2403511"/>
            <a:ext cx="3699941" cy="1517806"/>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How to compile and run?</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$gcc -fopenmp &lt;file_name.c&gt; -o &lt;file_name&gt;</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$./&lt;file_name&gt;</a:t>
            </a:r>
            <a:endParaRPr b="0" i="0" sz="1814" u="none" cap="none" strike="noStrike">
              <a:solidFill>
                <a:schemeClr val="dk1"/>
              </a:solidFill>
              <a:latin typeface="Calibri"/>
              <a:ea typeface="Calibri"/>
              <a:cs typeface="Calibri"/>
              <a:sym typeface="Calibri"/>
            </a:endParaRPr>
          </a:p>
        </p:txBody>
      </p:sp>
      <p:sp>
        <p:nvSpPr>
          <p:cNvPr id="521" name="Google Shape;521;p47"/>
          <p:cNvSpPr/>
          <p:nvPr/>
        </p:nvSpPr>
        <p:spPr>
          <a:xfrm>
            <a:off x="5912648" y="2542037"/>
            <a:ext cx="4298137" cy="3767436"/>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 ./for_private </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thread 0 value is 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thread 0 value is 30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thread 1 value is 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thread 1 value is 30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thread 3 value is 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thread 3 value is 30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thread 4 value is 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thread 4 value is 30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thread 2 value is 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thread 2 value is 30</a:t>
            </a:r>
            <a:endParaRPr b="0" i="0" sz="1814" u="none" cap="none" strike="noStrike">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PRIVATE</a:t>
            </a:r>
            <a:endParaRPr b="1" sz="2540"/>
          </a:p>
        </p:txBody>
      </p:sp>
      <p:pic>
        <p:nvPicPr>
          <p:cNvPr id="527" name="Google Shape;527;p48"/>
          <p:cNvPicPr preferRelativeResize="0"/>
          <p:nvPr/>
        </p:nvPicPr>
        <p:blipFill rotWithShape="1">
          <a:blip r:embed="rId3">
            <a:alphaModFix/>
          </a:blip>
          <a:srcRect b="-4549" l="1470" r="-1469" t="4549"/>
          <a:stretch/>
        </p:blipFill>
        <p:spPr>
          <a:xfrm>
            <a:off x="1831387" y="1002255"/>
            <a:ext cx="8376260" cy="48534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Introduction to parallel hardware.</a:t>
            </a:r>
            <a:endParaRPr/>
          </a:p>
        </p:txBody>
      </p:sp>
      <p:pic>
        <p:nvPicPr>
          <p:cNvPr id="166" name="Google Shape;166;p6"/>
          <p:cNvPicPr preferRelativeResize="0"/>
          <p:nvPr>
            <p:ph idx="1" type="body"/>
          </p:nvPr>
        </p:nvPicPr>
        <p:blipFill rotWithShape="1">
          <a:blip r:embed="rId3">
            <a:alphaModFix/>
          </a:blip>
          <a:srcRect b="0" l="0" r="0" t="0"/>
          <a:stretch/>
        </p:blipFill>
        <p:spPr>
          <a:xfrm>
            <a:off x="1180656" y="1690688"/>
            <a:ext cx="9430638" cy="4686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9"/>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FIRSTPRIVATE</a:t>
            </a:r>
            <a:endParaRPr b="1" sz="2540"/>
          </a:p>
        </p:txBody>
      </p:sp>
      <p:sp>
        <p:nvSpPr>
          <p:cNvPr id="533" name="Google Shape;533;p49"/>
          <p:cNvSpPr txBox="1"/>
          <p:nvPr>
            <p:ph idx="1" type="body"/>
          </p:nvPr>
        </p:nvSpPr>
        <p:spPr>
          <a:xfrm>
            <a:off x="1980740" y="950977"/>
            <a:ext cx="8229954" cy="5449895"/>
          </a:xfrm>
          <a:prstGeom prst="rect">
            <a:avLst/>
          </a:prstGeom>
          <a:noFill/>
          <a:ln>
            <a:noFill/>
          </a:ln>
        </p:spPr>
        <p:txBody>
          <a:bodyPr anchorCtr="0" anchor="t" bIns="0" lIns="0" spcFirstLastPara="1" rIns="0" wrap="square" tIns="0">
            <a:normAutofit/>
          </a:bodyPr>
          <a:lstStyle/>
          <a:p>
            <a:pPr indent="-322600" lvl="0" marL="414772" rtl="0" algn="l">
              <a:lnSpc>
                <a:spcPct val="90000"/>
              </a:lnSpc>
              <a:spcBef>
                <a:spcPts val="0"/>
              </a:spcBef>
              <a:spcAft>
                <a:spcPts val="0"/>
              </a:spcAft>
              <a:buClr>
                <a:schemeClr val="dk1"/>
              </a:buClr>
              <a:buSzPts val="2000"/>
              <a:buChar char="●"/>
            </a:pPr>
            <a:r>
              <a:rPr lang="en-GB" sz="1814">
                <a:solidFill>
                  <a:schemeClr val="dk1"/>
                </a:solidFill>
              </a:rPr>
              <a:t>The clause combines </a:t>
            </a:r>
            <a:r>
              <a:rPr lang="en-GB" sz="1814"/>
              <a:t>behaviour</a:t>
            </a:r>
            <a:r>
              <a:rPr lang="en-GB" sz="1814">
                <a:solidFill>
                  <a:schemeClr val="dk1"/>
                </a:solidFill>
              </a:rPr>
              <a:t> of private clause with automatic initialization of the variables in its list.</a:t>
            </a:r>
            <a:endParaRPr sz="1814"/>
          </a:p>
        </p:txBody>
      </p:sp>
      <p:sp>
        <p:nvSpPr>
          <p:cNvPr id="534" name="Google Shape;534;p49"/>
          <p:cNvSpPr/>
          <p:nvPr/>
        </p:nvSpPr>
        <p:spPr>
          <a:xfrm>
            <a:off x="1980740" y="2172724"/>
            <a:ext cx="3699941" cy="1517806"/>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How to compile and run?</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$gcc -fopenmp &lt;file_name.c&gt; -o &lt;file_name&gt;</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$./&lt;file_name&gt;</a:t>
            </a:r>
            <a:endParaRPr b="0" i="0" sz="1814" u="none" cap="none" strike="noStrike">
              <a:solidFill>
                <a:schemeClr val="dk1"/>
              </a:solidFill>
              <a:latin typeface="Calibri"/>
              <a:ea typeface="Calibri"/>
              <a:cs typeface="Calibri"/>
              <a:sym typeface="Calibri"/>
            </a:endParaRPr>
          </a:p>
        </p:txBody>
      </p:sp>
      <p:sp>
        <p:nvSpPr>
          <p:cNvPr id="535" name="Google Shape;535;p49"/>
          <p:cNvSpPr/>
          <p:nvPr/>
        </p:nvSpPr>
        <p:spPr>
          <a:xfrm>
            <a:off x="5912648" y="2542037"/>
            <a:ext cx="4298137" cy="3767436"/>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904"/>
              <a:buFont typeface="Arial"/>
              <a:buNone/>
            </a:pPr>
            <a:r>
              <a:rPr b="0" i="0" lang="en-GB" sz="1904" u="none" cap="none" strike="noStrike">
                <a:solidFill>
                  <a:schemeClr val="dk1"/>
                </a:solidFill>
                <a:latin typeface="Calibri"/>
                <a:ea typeface="Calibri"/>
                <a:cs typeface="Calibri"/>
                <a:sym typeface="Calibri"/>
              </a:rPr>
              <a:t>$ ./for_firstprivate </a:t>
            </a:r>
            <a:endParaRPr b="0" i="0" sz="190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rPr b="0" i="0" lang="en-GB" sz="1904" u="none" cap="none" strike="noStrike">
                <a:solidFill>
                  <a:schemeClr val="dk1"/>
                </a:solidFill>
                <a:latin typeface="Calibri"/>
                <a:ea typeface="Calibri"/>
                <a:cs typeface="Calibri"/>
                <a:sym typeface="Calibri"/>
              </a:rPr>
              <a:t>The thred 0 value is 20</a:t>
            </a:r>
            <a:endParaRPr b="0" i="0" sz="190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rPr b="0" i="0" lang="en-GB" sz="1904" u="none" cap="none" strike="noStrike">
                <a:solidFill>
                  <a:schemeClr val="dk1"/>
                </a:solidFill>
                <a:latin typeface="Calibri"/>
                <a:ea typeface="Calibri"/>
                <a:cs typeface="Calibri"/>
                <a:sym typeface="Calibri"/>
              </a:rPr>
              <a:t>The thred 0 value is 30</a:t>
            </a:r>
            <a:endParaRPr b="0" i="0" sz="190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rPr b="0" i="0" lang="en-GB" sz="1904" u="none" cap="none" strike="noStrike">
                <a:solidFill>
                  <a:schemeClr val="dk1"/>
                </a:solidFill>
                <a:latin typeface="Calibri"/>
                <a:ea typeface="Calibri"/>
                <a:cs typeface="Calibri"/>
                <a:sym typeface="Calibri"/>
              </a:rPr>
              <a:t>The thred 4 value is 20</a:t>
            </a:r>
            <a:endParaRPr b="0" i="0" sz="190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rPr b="0" i="0" lang="en-GB" sz="1904" u="none" cap="none" strike="noStrike">
                <a:solidFill>
                  <a:schemeClr val="dk1"/>
                </a:solidFill>
                <a:latin typeface="Calibri"/>
                <a:ea typeface="Calibri"/>
                <a:cs typeface="Calibri"/>
                <a:sym typeface="Calibri"/>
              </a:rPr>
              <a:t>The thred 4 value is 30</a:t>
            </a:r>
            <a:endParaRPr b="0" i="0" sz="190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rPr b="0" i="0" lang="en-GB" sz="1904" u="none" cap="none" strike="noStrike">
                <a:solidFill>
                  <a:schemeClr val="dk1"/>
                </a:solidFill>
                <a:latin typeface="Calibri"/>
                <a:ea typeface="Calibri"/>
                <a:cs typeface="Calibri"/>
                <a:sym typeface="Calibri"/>
              </a:rPr>
              <a:t>The thred 3 value is 20</a:t>
            </a:r>
            <a:endParaRPr b="0" i="0" sz="190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rPr b="0" i="0" lang="en-GB" sz="1904" u="none" cap="none" strike="noStrike">
                <a:solidFill>
                  <a:schemeClr val="dk1"/>
                </a:solidFill>
                <a:latin typeface="Calibri"/>
                <a:ea typeface="Calibri"/>
                <a:cs typeface="Calibri"/>
                <a:sym typeface="Calibri"/>
              </a:rPr>
              <a:t>The thred 3 value is 30</a:t>
            </a:r>
            <a:endParaRPr b="0" i="0" sz="190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rPr b="0" i="0" lang="en-GB" sz="1904" u="none" cap="none" strike="noStrike">
                <a:solidFill>
                  <a:schemeClr val="dk1"/>
                </a:solidFill>
                <a:latin typeface="Calibri"/>
                <a:ea typeface="Calibri"/>
                <a:cs typeface="Calibri"/>
                <a:sym typeface="Calibri"/>
              </a:rPr>
              <a:t>The thred 2 value is 20</a:t>
            </a:r>
            <a:endParaRPr b="0" i="0" sz="190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rPr b="0" i="0" lang="en-GB" sz="1904" u="none" cap="none" strike="noStrike">
                <a:solidFill>
                  <a:schemeClr val="dk1"/>
                </a:solidFill>
                <a:latin typeface="Calibri"/>
                <a:ea typeface="Calibri"/>
                <a:cs typeface="Calibri"/>
                <a:sym typeface="Calibri"/>
              </a:rPr>
              <a:t>The thred 2 value is 30</a:t>
            </a:r>
            <a:endParaRPr b="0" i="0" sz="190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rPr b="0" i="0" lang="en-GB" sz="1904" u="none" cap="none" strike="noStrike">
                <a:solidFill>
                  <a:schemeClr val="dk1"/>
                </a:solidFill>
                <a:latin typeface="Calibri"/>
                <a:ea typeface="Calibri"/>
                <a:cs typeface="Calibri"/>
                <a:sym typeface="Calibri"/>
              </a:rPr>
              <a:t>The thred 1 value is 20</a:t>
            </a:r>
            <a:endParaRPr b="0" i="0" sz="190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rPr b="0" i="0" lang="en-GB" sz="1904" u="none" cap="none" strike="noStrike">
                <a:solidFill>
                  <a:schemeClr val="dk1"/>
                </a:solidFill>
                <a:latin typeface="Calibri"/>
                <a:ea typeface="Calibri"/>
                <a:cs typeface="Calibri"/>
                <a:sym typeface="Calibri"/>
              </a:rPr>
              <a:t>The thred 1 value is 30</a:t>
            </a:r>
            <a:endParaRPr b="0" i="0" sz="190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t/>
            </a:r>
            <a:endParaRPr b="0" i="0" sz="1904" u="none" cap="none" strike="noStrike">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0"/>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FIRSTPRIVATE</a:t>
            </a:r>
            <a:endParaRPr b="1" sz="2540"/>
          </a:p>
        </p:txBody>
      </p:sp>
      <p:pic>
        <p:nvPicPr>
          <p:cNvPr id="541" name="Google Shape;541;p50"/>
          <p:cNvPicPr preferRelativeResize="0"/>
          <p:nvPr/>
        </p:nvPicPr>
        <p:blipFill rotWithShape="1">
          <a:blip r:embed="rId3">
            <a:alphaModFix/>
          </a:blip>
          <a:srcRect b="0" l="0" r="0" t="0"/>
          <a:stretch/>
        </p:blipFill>
        <p:spPr>
          <a:xfrm>
            <a:off x="1661775" y="997833"/>
            <a:ext cx="8795061" cy="54212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1"/>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LASTPRIVATE</a:t>
            </a:r>
            <a:endParaRPr b="1" sz="2540"/>
          </a:p>
        </p:txBody>
      </p:sp>
      <p:sp>
        <p:nvSpPr>
          <p:cNvPr id="547" name="Google Shape;547;p51"/>
          <p:cNvSpPr txBox="1"/>
          <p:nvPr>
            <p:ph idx="1" type="body"/>
          </p:nvPr>
        </p:nvSpPr>
        <p:spPr>
          <a:xfrm>
            <a:off x="1980740" y="950977"/>
            <a:ext cx="8229954" cy="5449895"/>
          </a:xfrm>
          <a:prstGeom prst="rect">
            <a:avLst/>
          </a:prstGeom>
          <a:noFill/>
          <a:ln>
            <a:noFill/>
          </a:ln>
        </p:spPr>
        <p:txBody>
          <a:bodyPr anchorCtr="0" anchor="t" bIns="0" lIns="0" spcFirstLastPara="1" rIns="0" wrap="square" tIns="0">
            <a:normAutofit/>
          </a:bodyPr>
          <a:lstStyle/>
          <a:p>
            <a:pPr indent="-322600" lvl="0" marL="414772" rtl="0" algn="l">
              <a:lnSpc>
                <a:spcPct val="90000"/>
              </a:lnSpc>
              <a:spcBef>
                <a:spcPts val="0"/>
              </a:spcBef>
              <a:spcAft>
                <a:spcPts val="0"/>
              </a:spcAft>
              <a:buClr>
                <a:schemeClr val="dk1"/>
              </a:buClr>
              <a:buSzPts val="2000"/>
              <a:buChar char="●"/>
            </a:pPr>
            <a:r>
              <a:rPr lang="en-GB" sz="1814">
                <a:solidFill>
                  <a:schemeClr val="dk1"/>
                </a:solidFill>
              </a:rPr>
              <a:t>Performs finalization of private variables</a:t>
            </a:r>
            <a:endParaRPr sz="1814">
              <a:solidFill>
                <a:schemeClr val="dk1"/>
              </a:solidFill>
            </a:endParaRPr>
          </a:p>
          <a:p>
            <a:pPr indent="0" lvl="0" marL="0" rtl="0" algn="l">
              <a:lnSpc>
                <a:spcPct val="90000"/>
              </a:lnSpc>
              <a:spcBef>
                <a:spcPts val="0"/>
              </a:spcBef>
              <a:spcAft>
                <a:spcPts val="0"/>
              </a:spcAft>
              <a:buClr>
                <a:schemeClr val="dk1"/>
              </a:buClr>
              <a:buSzPts val="1814"/>
              <a:buNone/>
            </a:pPr>
            <a:r>
              <a:t/>
            </a:r>
            <a:endParaRPr sz="1814">
              <a:solidFill>
                <a:schemeClr val="dk1"/>
              </a:solidFill>
            </a:endParaRPr>
          </a:p>
          <a:p>
            <a:pPr indent="-322600" lvl="0" marL="414772" rtl="0" algn="l">
              <a:lnSpc>
                <a:spcPct val="90000"/>
              </a:lnSpc>
              <a:spcBef>
                <a:spcPts val="0"/>
              </a:spcBef>
              <a:spcAft>
                <a:spcPts val="0"/>
              </a:spcAft>
              <a:buClr>
                <a:schemeClr val="dk1"/>
              </a:buClr>
              <a:buSzPts val="2000"/>
              <a:buChar char="●"/>
            </a:pPr>
            <a:r>
              <a:rPr lang="en-GB" sz="1814">
                <a:solidFill>
                  <a:schemeClr val="dk1"/>
                </a:solidFill>
              </a:rPr>
              <a:t>Each thread has its own copy</a:t>
            </a:r>
            <a:endParaRPr sz="1814">
              <a:solidFill>
                <a:schemeClr val="dk1"/>
              </a:solidFill>
            </a:endParaRPr>
          </a:p>
          <a:p>
            <a:pPr indent="0" lvl="0" marL="414772" rtl="0" algn="l">
              <a:lnSpc>
                <a:spcPct val="90000"/>
              </a:lnSpc>
              <a:spcBef>
                <a:spcPts val="0"/>
              </a:spcBef>
              <a:spcAft>
                <a:spcPts val="0"/>
              </a:spcAft>
              <a:buClr>
                <a:schemeClr val="dk1"/>
              </a:buClr>
              <a:buSzPts val="1814"/>
              <a:buNone/>
            </a:pPr>
            <a:r>
              <a:t/>
            </a:r>
            <a:endParaRPr sz="1814">
              <a:solidFill>
                <a:schemeClr val="dk1"/>
              </a:solidFill>
            </a:endParaRPr>
          </a:p>
        </p:txBody>
      </p:sp>
      <p:sp>
        <p:nvSpPr>
          <p:cNvPr id="548" name="Google Shape;548;p51"/>
          <p:cNvSpPr/>
          <p:nvPr/>
        </p:nvSpPr>
        <p:spPr>
          <a:xfrm>
            <a:off x="1980740" y="2139702"/>
            <a:ext cx="3699941" cy="1517806"/>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How to compile and run?</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$gcc -fopenmp &lt;file_name.c&gt; -o &lt;file_name&gt;</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$./&lt;file_name&gt;</a:t>
            </a:r>
            <a:endParaRPr b="0" i="0" sz="1814" u="none" cap="none" strike="noStrike">
              <a:solidFill>
                <a:schemeClr val="dk1"/>
              </a:solidFill>
              <a:latin typeface="Calibri"/>
              <a:ea typeface="Calibri"/>
              <a:cs typeface="Calibri"/>
              <a:sym typeface="Calibri"/>
            </a:endParaRPr>
          </a:p>
        </p:txBody>
      </p:sp>
      <p:sp>
        <p:nvSpPr>
          <p:cNvPr id="549" name="Google Shape;549;p51"/>
          <p:cNvSpPr/>
          <p:nvPr/>
        </p:nvSpPr>
        <p:spPr>
          <a:xfrm>
            <a:off x="5912648" y="3529595"/>
            <a:ext cx="4298137" cy="2779787"/>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 ./for_lastprivate </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thred 4 value is 30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thred 2 value is 30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thred 1 value is 30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thred 3 value is 30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thred 0 value is 30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The thred 0 value is 30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4"/>
              <a:buFont typeface="Arial"/>
              <a:buNone/>
            </a:pPr>
            <a:r>
              <a:t/>
            </a:r>
            <a:endParaRPr b="0" i="0" sz="1904" u="none" cap="none" strike="noStrike">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2"/>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LASTPRIVATE</a:t>
            </a:r>
            <a:endParaRPr b="1" sz="2177"/>
          </a:p>
        </p:txBody>
      </p:sp>
      <p:pic>
        <p:nvPicPr>
          <p:cNvPr id="555" name="Google Shape;555;p52"/>
          <p:cNvPicPr preferRelativeResize="0"/>
          <p:nvPr/>
        </p:nvPicPr>
        <p:blipFill rotWithShape="1">
          <a:blip r:embed="rId3">
            <a:alphaModFix/>
          </a:blip>
          <a:srcRect b="0" l="0" r="0" t="0"/>
          <a:stretch/>
        </p:blipFill>
        <p:spPr>
          <a:xfrm>
            <a:off x="1944328" y="1011661"/>
            <a:ext cx="8302777" cy="540164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4"/>
          <p:cNvSpPr txBox="1"/>
          <p:nvPr>
            <p:ph type="title"/>
          </p:nvPr>
        </p:nvSpPr>
        <p:spPr>
          <a:xfrm>
            <a:off x="838200" y="365125"/>
            <a:ext cx="10515600" cy="8921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GB" sz="2500">
                <a:latin typeface="Times New Roman"/>
                <a:ea typeface="Times New Roman"/>
                <a:cs typeface="Times New Roman"/>
                <a:sym typeface="Times New Roman"/>
              </a:rPr>
              <a:t>REDUCTION Clause</a:t>
            </a:r>
            <a:endParaRPr b="1" sz="2500"/>
          </a:p>
        </p:txBody>
      </p:sp>
      <p:sp>
        <p:nvSpPr>
          <p:cNvPr id="561" name="Google Shape;561;p94"/>
          <p:cNvSpPr txBox="1"/>
          <p:nvPr>
            <p:ph idx="1" type="body"/>
          </p:nvPr>
        </p:nvSpPr>
        <p:spPr>
          <a:xfrm>
            <a:off x="838200" y="1257300"/>
            <a:ext cx="10515600" cy="4919663"/>
          </a:xfrm>
          <a:prstGeom prst="rect">
            <a:avLst/>
          </a:prstGeom>
          <a:noFill/>
          <a:ln>
            <a:noFill/>
          </a:ln>
        </p:spPr>
        <p:txBody>
          <a:bodyPr anchorCtr="0" anchor="t" bIns="45700" lIns="91425" spcFirstLastPara="1" rIns="91425" wrap="square" tIns="45700">
            <a:normAutofit/>
          </a:bodyPr>
          <a:lstStyle/>
          <a:p>
            <a:pPr indent="-209550" lvl="0" marL="228600" rtl="0" algn="l">
              <a:lnSpc>
                <a:spcPct val="150000"/>
              </a:lnSpc>
              <a:spcBef>
                <a:spcPts val="0"/>
              </a:spcBef>
              <a:spcAft>
                <a:spcPts val="0"/>
              </a:spcAft>
              <a:buClr>
                <a:schemeClr val="dk1"/>
              </a:buClr>
              <a:buSzPts val="2500"/>
              <a:buChar char="•"/>
            </a:pPr>
            <a:r>
              <a:rPr lang="en-GB" sz="2500">
                <a:latin typeface="Times New Roman"/>
                <a:ea typeface="Times New Roman"/>
                <a:cs typeface="Times New Roman"/>
                <a:sym typeface="Times New Roman"/>
              </a:rPr>
              <a:t>Performs a reduction on the variables that appear in its list.</a:t>
            </a:r>
            <a:endParaRPr sz="2500"/>
          </a:p>
          <a:p>
            <a:pPr indent="-209550" lvl="0" marL="228600" rtl="0" algn="l">
              <a:lnSpc>
                <a:spcPct val="15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A private copy for each list variable is created for each thread. At the end of the reduction, the reduction operator is applied to all private copies of the shared variable, and the final result is written to the global shared variable.</a:t>
            </a:r>
            <a:endParaRPr sz="2500"/>
          </a:p>
          <a:p>
            <a:pPr indent="-209550" lvl="0" marL="228600" rtl="0" algn="l">
              <a:lnSpc>
                <a:spcPct val="150000"/>
              </a:lnSpc>
              <a:spcBef>
                <a:spcPts val="1000"/>
              </a:spcBef>
              <a:spcAft>
                <a:spcPts val="0"/>
              </a:spcAft>
              <a:buClr>
                <a:schemeClr val="dk1"/>
              </a:buClr>
              <a:buSzPts val="2500"/>
              <a:buChar char="•"/>
            </a:pPr>
            <a:r>
              <a:rPr lang="en-GB" sz="2500">
                <a:latin typeface="Times New Roman"/>
                <a:ea typeface="Times New Roman"/>
                <a:cs typeface="Times New Roman"/>
                <a:sym typeface="Times New Roman"/>
              </a:rPr>
              <a:t>Syntax: </a:t>
            </a:r>
            <a:endParaRPr sz="2500"/>
          </a:p>
          <a:p>
            <a:pPr indent="0" lvl="1" marL="457200" rtl="0" algn="l">
              <a:lnSpc>
                <a:spcPct val="150000"/>
              </a:lnSpc>
              <a:spcBef>
                <a:spcPts val="500"/>
              </a:spcBef>
              <a:spcAft>
                <a:spcPts val="0"/>
              </a:spcAft>
              <a:buClr>
                <a:schemeClr val="dk1"/>
              </a:buClr>
              <a:buSzPts val="2400"/>
              <a:buNone/>
            </a:pPr>
            <a:r>
              <a:rPr lang="en-GB" sz="2500">
                <a:latin typeface="Times New Roman"/>
                <a:ea typeface="Times New Roman"/>
                <a:cs typeface="Times New Roman"/>
                <a:sym typeface="Times New Roman"/>
              </a:rPr>
              <a:t>reduction (operator: list)</a:t>
            </a:r>
            <a:endParaRPr sz="25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3"/>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REDUCTION</a:t>
            </a:r>
            <a:endParaRPr b="1" sz="2540"/>
          </a:p>
        </p:txBody>
      </p:sp>
      <p:sp>
        <p:nvSpPr>
          <p:cNvPr id="567" name="Google Shape;567;p53"/>
          <p:cNvSpPr txBox="1"/>
          <p:nvPr>
            <p:ph idx="1" type="body"/>
          </p:nvPr>
        </p:nvSpPr>
        <p:spPr>
          <a:xfrm>
            <a:off x="1980740" y="950977"/>
            <a:ext cx="8229954" cy="5449895"/>
          </a:xfrm>
          <a:prstGeom prst="rect">
            <a:avLst/>
          </a:prstGeom>
          <a:noFill/>
          <a:ln>
            <a:noFill/>
          </a:ln>
        </p:spPr>
        <p:txBody>
          <a:bodyPr anchorCtr="0" anchor="t" bIns="0" lIns="0" spcFirstLastPara="1" rIns="0" wrap="square" tIns="0">
            <a:normAutofit/>
          </a:bodyPr>
          <a:lstStyle/>
          <a:p>
            <a:pPr indent="-299557" lvl="0" marL="414772" rtl="0" algn="l">
              <a:lnSpc>
                <a:spcPct val="90000"/>
              </a:lnSpc>
              <a:spcBef>
                <a:spcPts val="0"/>
              </a:spcBef>
              <a:spcAft>
                <a:spcPts val="0"/>
              </a:spcAft>
              <a:buClr>
                <a:schemeClr val="dk1"/>
              </a:buClr>
              <a:buSzPts val="1600"/>
              <a:buChar char="●"/>
            </a:pPr>
            <a:r>
              <a:rPr lang="en-GB" sz="1814"/>
              <a:t>The reduction clause indicates that the variables passed are, as its name suggests, used in a reduction.</a:t>
            </a:r>
            <a:endParaRPr sz="1814"/>
          </a:p>
          <a:p>
            <a:pPr indent="0" lvl="0" marL="414772" rtl="0" algn="l">
              <a:lnSpc>
                <a:spcPct val="90000"/>
              </a:lnSpc>
              <a:spcBef>
                <a:spcPts val="0"/>
              </a:spcBef>
              <a:spcAft>
                <a:spcPts val="0"/>
              </a:spcAft>
              <a:buClr>
                <a:schemeClr val="dk1"/>
              </a:buClr>
              <a:buSzPts val="1814"/>
              <a:buNone/>
            </a:pPr>
            <a:r>
              <a:t/>
            </a:r>
            <a:endParaRPr sz="1814"/>
          </a:p>
          <a:p>
            <a:pPr indent="-299557" lvl="0" marL="414772" rtl="0" algn="l">
              <a:lnSpc>
                <a:spcPct val="90000"/>
              </a:lnSpc>
              <a:spcBef>
                <a:spcPts val="0"/>
              </a:spcBef>
              <a:spcAft>
                <a:spcPts val="0"/>
              </a:spcAft>
              <a:buClr>
                <a:schemeClr val="dk1"/>
              </a:buClr>
              <a:buSzPts val="1600"/>
              <a:buChar char="●"/>
            </a:pPr>
            <a:r>
              <a:rPr lang="en-GB" sz="1814"/>
              <a:t>By default, the reduction computation is complete at the end of the construct.</a:t>
            </a:r>
            <a:endParaRPr sz="1814"/>
          </a:p>
        </p:txBody>
      </p:sp>
      <p:sp>
        <p:nvSpPr>
          <p:cNvPr id="568" name="Google Shape;568;p53"/>
          <p:cNvSpPr/>
          <p:nvPr/>
        </p:nvSpPr>
        <p:spPr>
          <a:xfrm>
            <a:off x="2129722" y="2743976"/>
            <a:ext cx="3452008" cy="1219525"/>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How to compile and run?</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$gcc -fopenmp &lt;file_name.c&gt; -o &lt;file_name&gt;</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$./&lt;file_name&gt;</a:t>
            </a:r>
            <a:endParaRPr b="0" i="0" sz="1814" u="none" cap="none" strike="noStrike">
              <a:solidFill>
                <a:schemeClr val="dk1"/>
              </a:solidFill>
              <a:latin typeface="Calibri"/>
              <a:ea typeface="Calibri"/>
              <a:cs typeface="Calibri"/>
              <a:sym typeface="Calibri"/>
            </a:endParaRPr>
          </a:p>
        </p:txBody>
      </p:sp>
      <p:sp>
        <p:nvSpPr>
          <p:cNvPr id="569" name="Google Shape;569;p53"/>
          <p:cNvSpPr/>
          <p:nvPr/>
        </p:nvSpPr>
        <p:spPr>
          <a:xfrm>
            <a:off x="5953743" y="4359327"/>
            <a:ext cx="3632719" cy="992276"/>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 ./reduction </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Number of primes numbers: 5761455</a:t>
            </a:r>
            <a:endParaRPr b="0" i="0" sz="1814" u="none" cap="none" strike="noStrike">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4"/>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REDUCTION</a:t>
            </a:r>
            <a:endParaRPr b="1" sz="2540"/>
          </a:p>
        </p:txBody>
      </p:sp>
      <p:pic>
        <p:nvPicPr>
          <p:cNvPr id="575" name="Google Shape;575;p54"/>
          <p:cNvPicPr preferRelativeResize="0"/>
          <p:nvPr/>
        </p:nvPicPr>
        <p:blipFill rotWithShape="1">
          <a:blip r:embed="rId3">
            <a:alphaModFix/>
          </a:blip>
          <a:srcRect b="0" l="0" r="0" t="0"/>
          <a:stretch/>
        </p:blipFill>
        <p:spPr>
          <a:xfrm>
            <a:off x="3228421" y="1027815"/>
            <a:ext cx="5734592" cy="528435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5"/>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ORDERED</a:t>
            </a:r>
            <a:endParaRPr b="1" sz="2540"/>
          </a:p>
        </p:txBody>
      </p:sp>
      <p:sp>
        <p:nvSpPr>
          <p:cNvPr id="581" name="Google Shape;581;p55"/>
          <p:cNvSpPr txBox="1"/>
          <p:nvPr>
            <p:ph idx="1" type="body"/>
          </p:nvPr>
        </p:nvSpPr>
        <p:spPr>
          <a:xfrm>
            <a:off x="1980740" y="950977"/>
            <a:ext cx="8229954" cy="5449895"/>
          </a:xfrm>
          <a:prstGeom prst="rect">
            <a:avLst/>
          </a:prstGeom>
          <a:noFill/>
          <a:ln>
            <a:noFill/>
          </a:ln>
        </p:spPr>
        <p:txBody>
          <a:bodyPr anchorCtr="0" anchor="t" bIns="0" lIns="0" spcFirstLastPara="1" rIns="0" wrap="square" tIns="0">
            <a:normAutofit/>
          </a:bodyPr>
          <a:lstStyle/>
          <a:p>
            <a:pPr indent="-299557" lvl="0" marL="414772" rtl="0" algn="l">
              <a:lnSpc>
                <a:spcPct val="90000"/>
              </a:lnSpc>
              <a:spcBef>
                <a:spcPts val="0"/>
              </a:spcBef>
              <a:spcAft>
                <a:spcPts val="0"/>
              </a:spcAft>
              <a:buClr>
                <a:schemeClr val="dk1"/>
              </a:buClr>
              <a:buSzPts val="1600"/>
              <a:buChar char="●"/>
            </a:pPr>
            <a:r>
              <a:rPr lang="en-GB" sz="1814"/>
              <a:t>The omp ordered directive identifies a structured block of code that must be executed in sequential order.</a:t>
            </a:r>
            <a:endParaRPr sz="1814"/>
          </a:p>
        </p:txBody>
      </p:sp>
      <p:sp>
        <p:nvSpPr>
          <p:cNvPr id="582" name="Google Shape;582;p55"/>
          <p:cNvSpPr/>
          <p:nvPr/>
        </p:nvSpPr>
        <p:spPr>
          <a:xfrm>
            <a:off x="2182883" y="2389563"/>
            <a:ext cx="3452008" cy="1219525"/>
          </a:xfrm>
          <a:prstGeom prst="round1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How to compile and run?</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$gcc -fopenmp &lt;file_name.c&gt; -o &lt;file_name&gt;</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$./&lt;file_name&gt;</a:t>
            </a:r>
            <a:endParaRPr b="0" i="0" sz="1814" u="none" cap="none" strike="noStrike">
              <a:solidFill>
                <a:schemeClr val="dk1"/>
              </a:solidFill>
              <a:latin typeface="Calibri"/>
              <a:ea typeface="Calibri"/>
              <a:cs typeface="Calibri"/>
              <a:sym typeface="Calibri"/>
            </a:endParaRPr>
          </a:p>
        </p:txBody>
      </p:sp>
      <p:sp>
        <p:nvSpPr>
          <p:cNvPr id="583" name="Google Shape;583;p55"/>
          <p:cNvSpPr/>
          <p:nvPr/>
        </p:nvSpPr>
        <p:spPr>
          <a:xfrm>
            <a:off x="6188431" y="2131583"/>
            <a:ext cx="3765803" cy="3812069"/>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 ./ordered </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Thread 1 processes iteration 3.</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Thread 1 processes iteration 4.</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Thread 1 processes iteration 5.</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Thread 2 processes iteration 6.</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Thread 2 processes iteration 7.</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Thread 0 processes iteration 0.</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Thread 0 processes iteration 1.</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Thread 0 processes iteration 2.</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Thread 3 processes iteration 8.</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14"/>
              <a:buFont typeface="Arial"/>
              <a:buNone/>
            </a:pPr>
            <a:r>
              <a:rPr b="0" i="0" lang="en-GB" sz="1814" u="none" cap="none" strike="noStrike">
                <a:solidFill>
                  <a:schemeClr val="dk1"/>
                </a:solidFill>
                <a:latin typeface="Calibri"/>
                <a:ea typeface="Calibri"/>
                <a:cs typeface="Calibri"/>
                <a:sym typeface="Calibri"/>
              </a:rPr>
              <a:t>Thread 3 processes iteration 9.</a:t>
            </a:r>
            <a:endParaRPr b="0" i="0" sz="1814"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6"/>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ORDERED</a:t>
            </a:r>
            <a:endParaRPr b="1" sz="2540"/>
          </a:p>
        </p:txBody>
      </p:sp>
      <p:pic>
        <p:nvPicPr>
          <p:cNvPr id="589" name="Google Shape;589;p56"/>
          <p:cNvPicPr preferRelativeResize="0"/>
          <p:nvPr/>
        </p:nvPicPr>
        <p:blipFill rotWithShape="1">
          <a:blip r:embed="rId3">
            <a:alphaModFix/>
          </a:blip>
          <a:srcRect b="0" l="0" r="0" t="0"/>
          <a:stretch/>
        </p:blipFill>
        <p:spPr>
          <a:xfrm>
            <a:off x="1661776" y="997831"/>
            <a:ext cx="8868449" cy="457016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7"/>
          <p:cNvSpPr txBox="1"/>
          <p:nvPr>
            <p:ph type="title"/>
          </p:nvPr>
        </p:nvSpPr>
        <p:spPr>
          <a:xfrm>
            <a:off x="1980740" y="273355"/>
            <a:ext cx="8229900" cy="586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SCHEDULE</a:t>
            </a:r>
            <a:endParaRPr b="1" sz="2540"/>
          </a:p>
        </p:txBody>
      </p:sp>
      <p:sp>
        <p:nvSpPr>
          <p:cNvPr id="595" name="Google Shape;595;p57"/>
          <p:cNvSpPr txBox="1"/>
          <p:nvPr>
            <p:ph idx="1" type="body"/>
          </p:nvPr>
        </p:nvSpPr>
        <p:spPr>
          <a:xfrm>
            <a:off x="1980740" y="950977"/>
            <a:ext cx="8229954" cy="5449895"/>
          </a:xfrm>
          <a:prstGeom prst="rect">
            <a:avLst/>
          </a:prstGeom>
          <a:noFill/>
          <a:ln>
            <a:noFill/>
          </a:ln>
        </p:spPr>
        <p:txBody>
          <a:bodyPr anchorCtr="0" anchor="t" bIns="0" lIns="0" spcFirstLastPara="1" rIns="0" wrap="square" tIns="0">
            <a:normAutofit/>
          </a:bodyPr>
          <a:lstStyle/>
          <a:p>
            <a:pPr indent="-299557" lvl="0" marL="414772" rtl="0" algn="l">
              <a:lnSpc>
                <a:spcPct val="90000"/>
              </a:lnSpc>
              <a:spcBef>
                <a:spcPts val="0"/>
              </a:spcBef>
              <a:spcAft>
                <a:spcPts val="0"/>
              </a:spcAft>
              <a:buClr>
                <a:schemeClr val="dk1"/>
              </a:buClr>
              <a:buSzPts val="1600"/>
              <a:buChar char="●"/>
            </a:pPr>
            <a:r>
              <a:rPr lang="en-GB" sz="1814"/>
              <a:t>The schedule clause tells OpenMP how to distribute the loop iterations to the threads.</a:t>
            </a:r>
            <a:endParaRPr sz="1814"/>
          </a:p>
          <a:p>
            <a:pPr indent="0" lvl="0" marL="0" rtl="0" algn="l">
              <a:lnSpc>
                <a:spcPct val="90000"/>
              </a:lnSpc>
              <a:spcBef>
                <a:spcPts val="0"/>
              </a:spcBef>
              <a:spcAft>
                <a:spcPts val="0"/>
              </a:spcAft>
              <a:buClr>
                <a:schemeClr val="dk1"/>
              </a:buClr>
              <a:buSzPts val="1814"/>
              <a:buNone/>
            </a:pPr>
            <a:r>
              <a:t/>
            </a:r>
            <a:endParaRPr sz="1814"/>
          </a:p>
          <a:p>
            <a:pPr indent="0" lvl="0" marL="414772" rtl="0" algn="l">
              <a:lnSpc>
                <a:spcPct val="90000"/>
              </a:lnSpc>
              <a:spcBef>
                <a:spcPts val="0"/>
              </a:spcBef>
              <a:spcAft>
                <a:spcPts val="0"/>
              </a:spcAft>
              <a:buClr>
                <a:schemeClr val="dk1"/>
              </a:buClr>
              <a:buSzPts val="1100"/>
              <a:buNone/>
            </a:pPr>
            <a:r>
              <a:rPr b="1" lang="en-GB" sz="1814"/>
              <a:t>The OpenMP scheduling kind to use.</a:t>
            </a:r>
            <a:endParaRPr b="1" sz="1814"/>
          </a:p>
          <a:p>
            <a:pPr indent="0" lvl="0" marL="414772" rtl="0" algn="l">
              <a:lnSpc>
                <a:spcPct val="90000"/>
              </a:lnSpc>
              <a:spcBef>
                <a:spcPts val="0"/>
              </a:spcBef>
              <a:spcAft>
                <a:spcPts val="0"/>
              </a:spcAft>
              <a:buClr>
                <a:schemeClr val="dk1"/>
              </a:buClr>
              <a:buSzPts val="1100"/>
              <a:buNone/>
            </a:pPr>
            <a:r>
              <a:rPr b="1" lang="en-GB" sz="1814"/>
              <a:t>Possible values:</a:t>
            </a:r>
            <a:endParaRPr b="1" sz="1814"/>
          </a:p>
          <a:p>
            <a:pPr indent="0" lvl="0" marL="414772" rtl="0" algn="l">
              <a:lnSpc>
                <a:spcPct val="90000"/>
              </a:lnSpc>
              <a:spcBef>
                <a:spcPts val="0"/>
              </a:spcBef>
              <a:spcAft>
                <a:spcPts val="0"/>
              </a:spcAft>
              <a:buClr>
                <a:schemeClr val="dk1"/>
              </a:buClr>
              <a:buSzPts val="1100"/>
              <a:buNone/>
            </a:pPr>
            <a:r>
              <a:t/>
            </a:r>
            <a:endParaRPr b="1" sz="1814"/>
          </a:p>
          <a:p>
            <a:pPr indent="-299557" lvl="0" marL="829544" rtl="0" algn="l">
              <a:lnSpc>
                <a:spcPct val="150000"/>
              </a:lnSpc>
              <a:spcBef>
                <a:spcPts val="0"/>
              </a:spcBef>
              <a:spcAft>
                <a:spcPts val="0"/>
              </a:spcAft>
              <a:buClr>
                <a:schemeClr val="dk1"/>
              </a:buClr>
              <a:buSzPts val="1600"/>
              <a:buChar char="●"/>
            </a:pPr>
            <a:r>
              <a:rPr lang="en-GB" sz="1814"/>
              <a:t>auto: the auto scheduling kind will apply.</a:t>
            </a:r>
            <a:endParaRPr sz="1814"/>
          </a:p>
          <a:p>
            <a:pPr indent="-299557" lvl="0" marL="829544" rtl="0" algn="l">
              <a:lnSpc>
                <a:spcPct val="150000"/>
              </a:lnSpc>
              <a:spcBef>
                <a:spcPts val="0"/>
              </a:spcBef>
              <a:spcAft>
                <a:spcPts val="0"/>
              </a:spcAft>
              <a:buClr>
                <a:schemeClr val="dk1"/>
              </a:buClr>
              <a:buSzPts val="1600"/>
              <a:buChar char="●"/>
            </a:pPr>
            <a:r>
              <a:rPr lang="en-GB" sz="1814"/>
              <a:t>dynamic: the dynamic scheduling kind will apply.</a:t>
            </a:r>
            <a:endParaRPr sz="1814"/>
          </a:p>
          <a:p>
            <a:pPr indent="-299557" lvl="0" marL="829544" rtl="0" algn="l">
              <a:lnSpc>
                <a:spcPct val="150000"/>
              </a:lnSpc>
              <a:spcBef>
                <a:spcPts val="0"/>
              </a:spcBef>
              <a:spcAft>
                <a:spcPts val="0"/>
              </a:spcAft>
              <a:buClr>
                <a:schemeClr val="dk1"/>
              </a:buClr>
              <a:buSzPts val="1600"/>
              <a:buChar char="●"/>
            </a:pPr>
            <a:r>
              <a:rPr lang="en-GB" sz="1814"/>
              <a:t>guided: the guided scheduling kind will apply.</a:t>
            </a:r>
            <a:endParaRPr sz="1814"/>
          </a:p>
          <a:p>
            <a:pPr indent="-299557" lvl="0" marL="829544" rtl="0" algn="l">
              <a:lnSpc>
                <a:spcPct val="150000"/>
              </a:lnSpc>
              <a:spcBef>
                <a:spcPts val="0"/>
              </a:spcBef>
              <a:spcAft>
                <a:spcPts val="0"/>
              </a:spcAft>
              <a:buClr>
                <a:schemeClr val="dk1"/>
              </a:buClr>
              <a:buSzPts val="1600"/>
              <a:buChar char="●"/>
            </a:pPr>
            <a:r>
              <a:rPr lang="en-GB" sz="1814"/>
              <a:t>runtime: the runtime scheduling kind will apply.</a:t>
            </a:r>
            <a:endParaRPr sz="1814"/>
          </a:p>
          <a:p>
            <a:pPr indent="-299557" lvl="0" marL="829544" rtl="0" algn="l">
              <a:lnSpc>
                <a:spcPct val="150000"/>
              </a:lnSpc>
              <a:spcBef>
                <a:spcPts val="0"/>
              </a:spcBef>
              <a:spcAft>
                <a:spcPts val="0"/>
              </a:spcAft>
              <a:buClr>
                <a:schemeClr val="dk1"/>
              </a:buClr>
              <a:buSzPts val="1600"/>
              <a:buChar char="●"/>
            </a:pPr>
            <a:r>
              <a:rPr lang="en-GB" sz="1814"/>
              <a:t>static: the static scheduling kind will apply.</a:t>
            </a:r>
            <a:endParaRPr sz="1814"/>
          </a:p>
          <a:p>
            <a:pPr indent="0" lvl="0" marL="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7"/>
          <p:cNvSpPr txBox="1"/>
          <p:nvPr>
            <p:ph type="title"/>
          </p:nvPr>
        </p:nvSpPr>
        <p:spPr>
          <a:xfrm>
            <a:off x="838200" y="242888"/>
            <a:ext cx="10515600" cy="1071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General Parallel Computing Terminology</a:t>
            </a:r>
            <a:endParaRPr/>
          </a:p>
        </p:txBody>
      </p:sp>
      <p:sp>
        <p:nvSpPr>
          <p:cNvPr id="172" name="Google Shape;172;p7"/>
          <p:cNvSpPr txBox="1"/>
          <p:nvPr>
            <p:ph idx="1" type="body"/>
          </p:nvPr>
        </p:nvSpPr>
        <p:spPr>
          <a:xfrm>
            <a:off x="838200" y="1314450"/>
            <a:ext cx="10515600" cy="50768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300"/>
              <a:buChar char="•"/>
            </a:pPr>
            <a:r>
              <a:rPr lang="en-GB" sz="1900">
                <a:latin typeface="Times New Roman"/>
                <a:ea typeface="Times New Roman"/>
                <a:cs typeface="Times New Roman"/>
                <a:sym typeface="Times New Roman"/>
              </a:rPr>
              <a:t>Node</a:t>
            </a:r>
            <a:endParaRPr sz="1900"/>
          </a:p>
          <a:p>
            <a:pPr indent="0" lvl="1" marL="457200" rtl="0" algn="l">
              <a:lnSpc>
                <a:spcPct val="90000"/>
              </a:lnSpc>
              <a:spcBef>
                <a:spcPts val="500"/>
              </a:spcBef>
              <a:spcAft>
                <a:spcPts val="0"/>
              </a:spcAft>
              <a:buClr>
                <a:schemeClr val="dk1"/>
              </a:buClr>
              <a:buSzPts val="2400"/>
              <a:buNone/>
            </a:pPr>
            <a:r>
              <a:rPr lang="en-GB" sz="1900">
                <a:latin typeface="Times New Roman"/>
                <a:ea typeface="Times New Roman"/>
                <a:cs typeface="Times New Roman"/>
                <a:sym typeface="Times New Roman"/>
              </a:rPr>
              <a:t>A standalone "computer in a box." Usually comprised of multiple CPUs/processors/cores, memory, network interfaces, etc. Nodes are networked together to comprise a supercomputer.</a:t>
            </a:r>
            <a:endParaRPr sz="1900"/>
          </a:p>
          <a:p>
            <a:pPr indent="-228600" lvl="0" marL="228600" rtl="0" algn="l">
              <a:lnSpc>
                <a:spcPct val="90000"/>
              </a:lnSpc>
              <a:spcBef>
                <a:spcPts val="1000"/>
              </a:spcBef>
              <a:spcAft>
                <a:spcPts val="0"/>
              </a:spcAft>
              <a:buClr>
                <a:schemeClr val="dk1"/>
              </a:buClr>
              <a:buSzPts val="3300"/>
              <a:buChar char="•"/>
            </a:pPr>
            <a:r>
              <a:rPr lang="en-GB" sz="1900">
                <a:latin typeface="Times New Roman"/>
                <a:ea typeface="Times New Roman"/>
                <a:cs typeface="Times New Roman"/>
                <a:sym typeface="Times New Roman"/>
              </a:rPr>
              <a:t>CPU</a:t>
            </a:r>
            <a:endParaRPr sz="1900"/>
          </a:p>
          <a:p>
            <a:pPr indent="0" lvl="1" marL="457200" rtl="0" algn="l">
              <a:lnSpc>
                <a:spcPct val="90000"/>
              </a:lnSpc>
              <a:spcBef>
                <a:spcPts val="500"/>
              </a:spcBef>
              <a:spcAft>
                <a:spcPts val="0"/>
              </a:spcAft>
              <a:buClr>
                <a:schemeClr val="dk1"/>
              </a:buClr>
              <a:buSzPts val="2400"/>
              <a:buNone/>
            </a:pPr>
            <a:r>
              <a:rPr lang="en-GB" sz="1900">
                <a:latin typeface="Times New Roman"/>
                <a:ea typeface="Times New Roman"/>
                <a:cs typeface="Times New Roman"/>
                <a:sym typeface="Times New Roman"/>
              </a:rPr>
              <a:t>Contemporary CPUs consist of one or more cores.</a:t>
            </a:r>
            <a:endParaRPr sz="1900"/>
          </a:p>
          <a:p>
            <a:pPr indent="-228600" lvl="0" marL="228600" rtl="0" algn="l">
              <a:lnSpc>
                <a:spcPct val="90000"/>
              </a:lnSpc>
              <a:spcBef>
                <a:spcPts val="1000"/>
              </a:spcBef>
              <a:spcAft>
                <a:spcPts val="0"/>
              </a:spcAft>
              <a:buClr>
                <a:schemeClr val="dk1"/>
              </a:buClr>
              <a:buSzPts val="3300"/>
              <a:buChar char="•"/>
            </a:pPr>
            <a:r>
              <a:rPr lang="en-GB" sz="1900">
                <a:latin typeface="Times New Roman"/>
                <a:ea typeface="Times New Roman"/>
                <a:cs typeface="Times New Roman"/>
                <a:sym typeface="Times New Roman"/>
              </a:rPr>
              <a:t>Process</a:t>
            </a:r>
            <a:endParaRPr sz="1900"/>
          </a:p>
          <a:p>
            <a:pPr indent="0" lvl="1" marL="457200" rtl="0" algn="l">
              <a:lnSpc>
                <a:spcPct val="90000"/>
              </a:lnSpc>
              <a:spcBef>
                <a:spcPts val="500"/>
              </a:spcBef>
              <a:spcAft>
                <a:spcPts val="0"/>
              </a:spcAft>
              <a:buClr>
                <a:schemeClr val="dk1"/>
              </a:buClr>
              <a:buSzPts val="2400"/>
              <a:buNone/>
            </a:pPr>
            <a:r>
              <a:rPr lang="en-GB" sz="1900">
                <a:latin typeface="Times New Roman"/>
                <a:ea typeface="Times New Roman"/>
                <a:cs typeface="Times New Roman"/>
                <a:sym typeface="Times New Roman"/>
              </a:rPr>
              <a:t>A process is an instance of a program that is being executed or processed</a:t>
            </a:r>
            <a:endParaRPr sz="1900"/>
          </a:p>
          <a:p>
            <a:pPr indent="-228600" lvl="0" marL="228600" rtl="0" algn="l">
              <a:lnSpc>
                <a:spcPct val="90000"/>
              </a:lnSpc>
              <a:spcBef>
                <a:spcPts val="1000"/>
              </a:spcBef>
              <a:spcAft>
                <a:spcPts val="0"/>
              </a:spcAft>
              <a:buClr>
                <a:schemeClr val="dk1"/>
              </a:buClr>
              <a:buSzPts val="3300"/>
              <a:buChar char="•"/>
            </a:pPr>
            <a:r>
              <a:rPr lang="en-GB" sz="1900">
                <a:latin typeface="Times New Roman"/>
                <a:ea typeface="Times New Roman"/>
                <a:cs typeface="Times New Roman"/>
                <a:sym typeface="Times New Roman"/>
              </a:rPr>
              <a:t>Thread</a:t>
            </a:r>
            <a:endParaRPr sz="1900"/>
          </a:p>
          <a:p>
            <a:pPr indent="0" lvl="1" marL="457200" rtl="0" algn="l">
              <a:lnSpc>
                <a:spcPct val="90000"/>
              </a:lnSpc>
              <a:spcBef>
                <a:spcPts val="500"/>
              </a:spcBef>
              <a:spcAft>
                <a:spcPts val="0"/>
              </a:spcAft>
              <a:buClr>
                <a:schemeClr val="dk1"/>
              </a:buClr>
              <a:buSzPts val="2400"/>
              <a:buNone/>
            </a:pPr>
            <a:r>
              <a:rPr lang="en-GB" sz="1900">
                <a:latin typeface="Times New Roman"/>
                <a:ea typeface="Times New Roman"/>
                <a:cs typeface="Times New Roman"/>
                <a:sym typeface="Times New Roman"/>
              </a:rPr>
              <a:t>Thread is a segment of a process or a lightweight process that is managed by the scheduler independently</a:t>
            </a:r>
            <a:endParaRPr sz="19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8"/>
          <p:cNvSpPr txBox="1"/>
          <p:nvPr>
            <p:ph type="title"/>
          </p:nvPr>
        </p:nvSpPr>
        <p:spPr>
          <a:xfrm>
            <a:off x="1980740" y="273355"/>
            <a:ext cx="8229954" cy="59765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Calibri"/>
              <a:buNone/>
            </a:pPr>
            <a:r>
              <a:rPr b="1" lang="en-GB" sz="2540">
                <a:solidFill>
                  <a:schemeClr val="dk1"/>
                </a:solidFill>
              </a:rPr>
              <a:t>SCHEDULE Clause.. cont </a:t>
            </a:r>
            <a:endParaRPr/>
          </a:p>
        </p:txBody>
      </p:sp>
      <p:sp>
        <p:nvSpPr>
          <p:cNvPr id="601" name="Google Shape;601;p58"/>
          <p:cNvSpPr txBox="1"/>
          <p:nvPr>
            <p:ph idx="1" type="body"/>
          </p:nvPr>
        </p:nvSpPr>
        <p:spPr>
          <a:xfrm>
            <a:off x="1980740" y="1152733"/>
            <a:ext cx="8229954" cy="4429043"/>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995"/>
              <a:buNone/>
            </a:pPr>
            <a:r>
              <a:rPr b="1" lang="en-GB" sz="1995"/>
              <a:t>schedule(static, [n])</a:t>
            </a:r>
            <a:endParaRPr b="1" sz="1995"/>
          </a:p>
          <a:p>
            <a:pPr indent="0" lvl="0" marL="0" rtl="0" algn="l">
              <a:lnSpc>
                <a:spcPct val="90000"/>
              </a:lnSpc>
              <a:spcBef>
                <a:spcPts val="0"/>
              </a:spcBef>
              <a:spcAft>
                <a:spcPts val="0"/>
              </a:spcAft>
              <a:buClr>
                <a:schemeClr val="dk1"/>
              </a:buClr>
              <a:buSzPts val="1814"/>
              <a:buNone/>
            </a:pPr>
            <a:r>
              <a:t/>
            </a:r>
            <a:endParaRPr sz="1814"/>
          </a:p>
          <a:p>
            <a:pPr indent="-322600" lvl="0" marL="414772" rtl="0" algn="l">
              <a:lnSpc>
                <a:spcPct val="90000"/>
              </a:lnSpc>
              <a:spcBef>
                <a:spcPts val="0"/>
              </a:spcBef>
              <a:spcAft>
                <a:spcPts val="0"/>
              </a:spcAft>
              <a:buClr>
                <a:schemeClr val="dk1"/>
              </a:buClr>
              <a:buSzPts val="2000"/>
              <a:buChar char="●"/>
            </a:pPr>
            <a:r>
              <a:rPr lang="en-GB" sz="1814"/>
              <a:t>Each thread is assigned chunks in “round robin” fashion, known as block cyclic scheduling.</a:t>
            </a:r>
            <a:endParaRPr sz="1814"/>
          </a:p>
          <a:p>
            <a:pPr indent="0" lvl="0" marL="414772" rtl="0" algn="l">
              <a:lnSpc>
                <a:spcPct val="90000"/>
              </a:lnSpc>
              <a:spcBef>
                <a:spcPts val="0"/>
              </a:spcBef>
              <a:spcAft>
                <a:spcPts val="0"/>
              </a:spcAft>
              <a:buClr>
                <a:schemeClr val="dk1"/>
              </a:buClr>
              <a:buSzPts val="1814"/>
              <a:buNone/>
            </a:pPr>
            <a:r>
              <a:t/>
            </a:r>
            <a:endParaRPr sz="1814"/>
          </a:p>
          <a:p>
            <a:pPr indent="-322600" lvl="0" marL="414772" rtl="0" algn="l">
              <a:lnSpc>
                <a:spcPct val="90000"/>
              </a:lnSpc>
              <a:spcBef>
                <a:spcPts val="0"/>
              </a:spcBef>
              <a:spcAft>
                <a:spcPts val="0"/>
              </a:spcAft>
              <a:buClr>
                <a:schemeClr val="dk1"/>
              </a:buClr>
              <a:buSzPts val="2000"/>
              <a:buChar char="●"/>
            </a:pPr>
            <a:r>
              <a:rPr lang="en-GB" sz="1814"/>
              <a:t>divides iterations into chunks that are approximately equal in size and it distributes at most one chunk to each thread </a:t>
            </a:r>
            <a:endParaRPr sz="1814"/>
          </a:p>
          <a:p>
            <a:pPr indent="0" lvl="0" marL="0" rtl="0" algn="l">
              <a:lnSpc>
                <a:spcPct val="90000"/>
              </a:lnSpc>
              <a:spcBef>
                <a:spcPts val="0"/>
              </a:spcBef>
              <a:spcAft>
                <a:spcPts val="0"/>
              </a:spcAft>
              <a:buClr>
                <a:schemeClr val="dk1"/>
              </a:buClr>
              <a:buSzPts val="1814"/>
              <a:buNone/>
            </a:pPr>
            <a:r>
              <a:t/>
            </a:r>
            <a:endParaRPr sz="1814"/>
          </a:p>
          <a:p>
            <a:pPr indent="-322600" lvl="0" marL="414772" rtl="0" algn="l">
              <a:lnSpc>
                <a:spcPct val="90000"/>
              </a:lnSpc>
              <a:spcBef>
                <a:spcPts val="0"/>
              </a:spcBef>
              <a:spcAft>
                <a:spcPts val="0"/>
              </a:spcAft>
              <a:buClr>
                <a:schemeClr val="dk1"/>
              </a:buClr>
              <a:buSzPts val="2000"/>
              <a:buChar char="●"/>
            </a:pPr>
            <a:r>
              <a:rPr lang="en-GB" sz="1814"/>
              <a:t>If n has not been specified, it will contain</a:t>
            </a:r>
            <a:endParaRPr sz="1814"/>
          </a:p>
          <a:p>
            <a:pPr indent="0" lvl="0" marL="0" rtl="0" algn="l">
              <a:lnSpc>
                <a:spcPct val="90000"/>
              </a:lnSpc>
              <a:spcBef>
                <a:spcPts val="0"/>
              </a:spcBef>
              <a:spcAft>
                <a:spcPts val="0"/>
              </a:spcAft>
              <a:buClr>
                <a:schemeClr val="dk1"/>
              </a:buClr>
              <a:buSzPts val="1814"/>
              <a:buNone/>
            </a:pPr>
            <a:r>
              <a:rPr lang="en-GB" sz="1814"/>
              <a:t>       CEILING(number_of_iterations / number_of_threads) iterations</a:t>
            </a:r>
            <a:endParaRPr sz="1814"/>
          </a:p>
          <a:p>
            <a:pPr indent="0" lvl="0" marL="0" rtl="0" algn="l">
              <a:lnSpc>
                <a:spcPct val="90000"/>
              </a:lnSpc>
              <a:spcBef>
                <a:spcPts val="0"/>
              </a:spcBef>
              <a:spcAft>
                <a:spcPts val="0"/>
              </a:spcAft>
              <a:buClr>
                <a:schemeClr val="dk1"/>
              </a:buClr>
              <a:buSzPts val="1814"/>
              <a:buNone/>
            </a:pPr>
            <a:r>
              <a:t/>
            </a:r>
            <a:endParaRPr sz="1814"/>
          </a:p>
          <a:p>
            <a:pPr indent="0" lvl="0" marL="0" rtl="0" algn="l">
              <a:lnSpc>
                <a:spcPct val="90000"/>
              </a:lnSpc>
              <a:spcBef>
                <a:spcPts val="0"/>
              </a:spcBef>
              <a:spcAft>
                <a:spcPts val="0"/>
              </a:spcAft>
              <a:buClr>
                <a:schemeClr val="dk1"/>
              </a:buClr>
              <a:buSzPts val="1814"/>
              <a:buNone/>
            </a:pPr>
            <a:r>
              <a:rPr lang="en-GB" sz="1814"/>
              <a:t>       Example: loop of length 16, 3 threads, chunk size 2 :</a:t>
            </a:r>
            <a:endParaRPr sz="1814"/>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9"/>
          <p:cNvSpPr txBox="1"/>
          <p:nvPr>
            <p:ph type="title"/>
          </p:nvPr>
        </p:nvSpPr>
        <p:spPr>
          <a:xfrm>
            <a:off x="374490" y="273355"/>
            <a:ext cx="8229900" cy="586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SCHEDULE(static)</a:t>
            </a:r>
            <a:endParaRPr b="1" sz="2540"/>
          </a:p>
        </p:txBody>
      </p:sp>
      <p:pic>
        <p:nvPicPr>
          <p:cNvPr id="607" name="Google Shape;607;p59"/>
          <p:cNvPicPr preferRelativeResize="0"/>
          <p:nvPr/>
        </p:nvPicPr>
        <p:blipFill rotWithShape="1">
          <a:blip r:embed="rId3">
            <a:alphaModFix/>
          </a:blip>
          <a:srcRect b="0" l="0" r="0" t="0"/>
          <a:stretch/>
        </p:blipFill>
        <p:spPr>
          <a:xfrm>
            <a:off x="374491" y="1073219"/>
            <a:ext cx="5828600" cy="4458664"/>
          </a:xfrm>
          <a:prstGeom prst="rect">
            <a:avLst/>
          </a:prstGeom>
          <a:noFill/>
          <a:ln>
            <a:noFill/>
          </a:ln>
        </p:spPr>
      </p:pic>
      <p:sp>
        <p:nvSpPr>
          <p:cNvPr id="608" name="Google Shape;608;p59"/>
          <p:cNvSpPr/>
          <p:nvPr/>
        </p:nvSpPr>
        <p:spPr>
          <a:xfrm>
            <a:off x="1981002" y="5745553"/>
            <a:ext cx="5016900" cy="1012800"/>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How to compile and run?</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$gcc -fopenmp &lt;file_name.c&gt; -o &lt;file_name&gt;</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$./&lt;file_name&gt;</a:t>
            </a:r>
            <a:endParaRPr b="0" i="0" sz="1633" u="none" cap="none" strike="noStrike">
              <a:solidFill>
                <a:schemeClr val="dk1"/>
              </a:solidFill>
              <a:latin typeface="Calibri"/>
              <a:ea typeface="Calibri"/>
              <a:cs typeface="Calibri"/>
              <a:sym typeface="Calibri"/>
            </a:endParaRPr>
          </a:p>
        </p:txBody>
      </p:sp>
      <p:sp>
        <p:nvSpPr>
          <p:cNvPr id="609" name="Google Shape;609;p59"/>
          <p:cNvSpPr/>
          <p:nvPr/>
        </p:nvSpPr>
        <p:spPr>
          <a:xfrm>
            <a:off x="5941050" y="273350"/>
            <a:ext cx="4506300" cy="36201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 ./parallel_for</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With no chunksize passed:</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1.</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2.</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2 processes iteration 7.</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2 processes iteration 8.</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2 processes iteration 9.</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3.</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4.</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5.</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6.</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chemeClr val="dk1"/>
              </a:solidFill>
              <a:latin typeface="Calibri"/>
              <a:ea typeface="Calibri"/>
              <a:cs typeface="Calibri"/>
              <a:sym typeface="Calibri"/>
            </a:endParaRPr>
          </a:p>
        </p:txBody>
      </p:sp>
      <p:sp>
        <p:nvSpPr>
          <p:cNvPr id="610" name="Google Shape;610;p59"/>
          <p:cNvSpPr/>
          <p:nvPr/>
        </p:nvSpPr>
        <p:spPr>
          <a:xfrm>
            <a:off x="7230750" y="3893400"/>
            <a:ext cx="4776300" cy="29646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With a chunksize of 2:</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2.</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3.</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8.</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9.</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2 processes iteration 4.</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2 processes iteration 5.</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1.</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6.</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7.</a:t>
            </a:r>
            <a:endParaRPr b="0" i="0" sz="1633" u="none" cap="none" strike="noStrik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22556fc6dac_0_18"/>
          <p:cNvSpPr txBox="1"/>
          <p:nvPr>
            <p:ph type="title"/>
          </p:nvPr>
        </p:nvSpPr>
        <p:spPr>
          <a:xfrm>
            <a:off x="838200" y="365125"/>
            <a:ext cx="10515600" cy="447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GB" sz="2700"/>
              <a:t>Static</a:t>
            </a:r>
            <a:endParaRPr b="1" sz="2700"/>
          </a:p>
        </p:txBody>
      </p:sp>
      <p:sp>
        <p:nvSpPr>
          <p:cNvPr id="617" name="Google Shape;617;g22556fc6dac_0_18"/>
          <p:cNvSpPr txBox="1"/>
          <p:nvPr>
            <p:ph idx="1" type="body"/>
          </p:nvPr>
        </p:nvSpPr>
        <p:spPr>
          <a:xfrm>
            <a:off x="838200" y="812725"/>
            <a:ext cx="10515600" cy="5364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GB" sz="2500">
                <a:solidFill>
                  <a:srgbClr val="232629"/>
                </a:solidFill>
                <a:highlight>
                  <a:srgbClr val="FFFFFF"/>
                </a:highlight>
              </a:rPr>
              <a:t>The nice thing with static scheduling is that OpenMP run-time guarantees that if you have two separate loops with the same number of iterations and execute them with the same number of threads using static scheduling, then each thread will receive exactly the same iteration range(s) in both parallel regions. </a:t>
            </a:r>
            <a:endParaRPr sz="2500">
              <a:solidFill>
                <a:srgbClr val="232629"/>
              </a:solidFill>
              <a:highlight>
                <a:srgbClr val="FFFFFF"/>
              </a:highlight>
            </a:endParaRPr>
          </a:p>
          <a:p>
            <a:pPr indent="0" lvl="0" marL="0" rtl="0" algn="l">
              <a:lnSpc>
                <a:spcPct val="90000"/>
              </a:lnSpc>
              <a:spcBef>
                <a:spcPts val="1000"/>
              </a:spcBef>
              <a:spcAft>
                <a:spcPts val="0"/>
              </a:spcAft>
              <a:buSzPts val="1800"/>
              <a:buNone/>
            </a:pPr>
            <a:r>
              <a:rPr lang="en-GB" sz="2500">
                <a:solidFill>
                  <a:srgbClr val="232629"/>
                </a:solidFill>
                <a:highlight>
                  <a:srgbClr val="FFFFFF"/>
                </a:highlight>
              </a:rPr>
              <a:t>This is quite important on NUMA systems: if you touch some memory in the first loop, it will reside on the NUMA node where the executing thread was. Then in the second loop the same thread could access the same memory location faster since it will reside on the same NUMA node.</a:t>
            </a:r>
            <a:endParaRPr sz="2500">
              <a:solidFill>
                <a:srgbClr val="232629"/>
              </a:solidFill>
              <a:highlight>
                <a:srgbClr val="FFFFFF"/>
              </a:highlight>
            </a:endParaRPr>
          </a:p>
          <a:p>
            <a:pPr indent="0" lvl="0" marL="0" rtl="0" algn="l">
              <a:lnSpc>
                <a:spcPct val="90000"/>
              </a:lnSpc>
              <a:spcBef>
                <a:spcPts val="1000"/>
              </a:spcBef>
              <a:spcAft>
                <a:spcPts val="0"/>
              </a:spcAft>
              <a:buSzPts val="1800"/>
              <a:buNone/>
            </a:pPr>
            <a:r>
              <a:t/>
            </a:r>
            <a:endParaRPr sz="2500">
              <a:solidFill>
                <a:srgbClr val="232629"/>
              </a:solidFill>
              <a:highlight>
                <a:srgbClr val="FFFFFF"/>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2556fc6dac_0_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540"/>
              <a:buFont typeface="Calibri"/>
              <a:buNone/>
            </a:pPr>
            <a:r>
              <a:rPr b="1" lang="en-GB" sz="2540">
                <a:solidFill>
                  <a:schemeClr val="dk1"/>
                </a:solidFill>
              </a:rPr>
              <a:t>For loop - SCHEDULE(dynamic)</a:t>
            </a:r>
            <a:endParaRPr b="1" sz="2540">
              <a:solidFill>
                <a:schemeClr val="dk1"/>
              </a:solidFill>
            </a:endParaRPr>
          </a:p>
          <a:p>
            <a:pPr indent="0" lvl="0" marL="0" rtl="0" algn="l">
              <a:lnSpc>
                <a:spcPct val="90000"/>
              </a:lnSpc>
              <a:spcBef>
                <a:spcPts val="0"/>
              </a:spcBef>
              <a:spcAft>
                <a:spcPts val="0"/>
              </a:spcAft>
              <a:buSzPts val="1800"/>
              <a:buNone/>
            </a:pPr>
            <a:r>
              <a:t/>
            </a:r>
            <a:endParaRPr/>
          </a:p>
        </p:txBody>
      </p:sp>
      <p:sp>
        <p:nvSpPr>
          <p:cNvPr id="624" name="Google Shape;624;g22556fc6dac_0_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b="1" lang="en-GB" sz="1995">
                <a:solidFill>
                  <a:schemeClr val="dk1"/>
                </a:solidFill>
              </a:rPr>
              <a:t>schedule(dynamic, [n])</a:t>
            </a:r>
            <a:r>
              <a:rPr lang="en-GB" sz="2500"/>
              <a:t> </a:t>
            </a:r>
            <a:endParaRPr sz="2500"/>
          </a:p>
          <a:p>
            <a:pPr indent="-387350" lvl="0" marL="457200" rtl="0" algn="l">
              <a:lnSpc>
                <a:spcPct val="90000"/>
              </a:lnSpc>
              <a:spcBef>
                <a:spcPts val="1000"/>
              </a:spcBef>
              <a:spcAft>
                <a:spcPts val="0"/>
              </a:spcAft>
              <a:buSzPts val="2500"/>
              <a:buChar char="•"/>
            </a:pPr>
            <a:r>
              <a:rPr lang="en-GB" sz="2500"/>
              <a:t>Divides the iterations into chunks of equal size, but each thread can be assigned a different chunk of iterations dynamically at runtime until no chunk remain to be distributed.</a:t>
            </a:r>
            <a:endParaRPr sz="2500"/>
          </a:p>
          <a:p>
            <a:pPr indent="0" lvl="0" marL="457200" rtl="0" algn="l">
              <a:lnSpc>
                <a:spcPct val="90000"/>
              </a:lnSpc>
              <a:spcBef>
                <a:spcPts val="1000"/>
              </a:spcBef>
              <a:spcAft>
                <a:spcPts val="0"/>
              </a:spcAft>
              <a:buSzPts val="1800"/>
              <a:buNone/>
            </a:pPr>
            <a:r>
              <a:t/>
            </a:r>
            <a:endParaRPr sz="2500"/>
          </a:p>
          <a:p>
            <a:pPr indent="-387350" lvl="0" marL="457200" rtl="0" algn="l">
              <a:lnSpc>
                <a:spcPct val="90000"/>
              </a:lnSpc>
              <a:spcBef>
                <a:spcPts val="1000"/>
              </a:spcBef>
              <a:spcAft>
                <a:spcPts val="0"/>
              </a:spcAft>
              <a:buSzPts val="2500"/>
              <a:buChar char="•"/>
            </a:pPr>
            <a:r>
              <a:rPr lang="en-GB" sz="2500"/>
              <a:t>The chunk size is determined by the chunksize parameter or by the compiler.</a:t>
            </a:r>
            <a:endParaRPr sz="2500"/>
          </a:p>
          <a:p>
            <a:pPr indent="0" lvl="0" marL="457200" rtl="0" algn="l">
              <a:lnSpc>
                <a:spcPct val="90000"/>
              </a:lnSpc>
              <a:spcBef>
                <a:spcPts val="1000"/>
              </a:spcBef>
              <a:spcAft>
                <a:spcPts val="0"/>
              </a:spcAft>
              <a:buSzPts val="1800"/>
              <a:buNone/>
            </a:pPr>
            <a:r>
              <a:t/>
            </a:r>
            <a:endParaRPr sz="2500"/>
          </a:p>
          <a:p>
            <a:pPr indent="-387350" lvl="0" marL="457200" rtl="0" algn="l">
              <a:lnSpc>
                <a:spcPct val="90000"/>
              </a:lnSpc>
              <a:spcBef>
                <a:spcPts val="1000"/>
              </a:spcBef>
              <a:spcAft>
                <a:spcPts val="0"/>
              </a:spcAft>
              <a:buSzPts val="2500"/>
              <a:buChar char="•"/>
            </a:pPr>
            <a:r>
              <a:rPr lang="en-GB" sz="2500"/>
              <a:t>There is no particular order in which the chunks are distributed to the threads. The order changes each time when we execute the for loop.</a:t>
            </a:r>
            <a:endParaRPr sz="25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0"/>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SCHEDULE(dynamic)</a:t>
            </a:r>
            <a:endParaRPr b="1" sz="2540"/>
          </a:p>
        </p:txBody>
      </p:sp>
      <p:pic>
        <p:nvPicPr>
          <p:cNvPr id="630" name="Google Shape;630;p60"/>
          <p:cNvPicPr preferRelativeResize="0"/>
          <p:nvPr/>
        </p:nvPicPr>
        <p:blipFill rotWithShape="1">
          <a:blip r:embed="rId3">
            <a:alphaModFix/>
          </a:blip>
          <a:srcRect b="0" l="0" r="0" t="0"/>
          <a:stretch/>
        </p:blipFill>
        <p:spPr>
          <a:xfrm>
            <a:off x="1801549" y="1992534"/>
            <a:ext cx="6645129" cy="3558443"/>
          </a:xfrm>
          <a:prstGeom prst="rect">
            <a:avLst/>
          </a:prstGeom>
          <a:noFill/>
          <a:ln>
            <a:noFill/>
          </a:ln>
        </p:spPr>
      </p:pic>
      <p:sp>
        <p:nvSpPr>
          <p:cNvPr id="631" name="Google Shape;631;p60"/>
          <p:cNvSpPr/>
          <p:nvPr/>
        </p:nvSpPr>
        <p:spPr>
          <a:xfrm>
            <a:off x="2763877" y="5147078"/>
            <a:ext cx="5016897" cy="1012687"/>
          </a:xfrm>
          <a:prstGeom prst="round1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How to compile and run?</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$gcc -fopenmp &lt;file_name.c&gt; -o &lt;file_name&gt;</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$./&lt;file_name&gt;</a:t>
            </a:r>
            <a:endParaRPr b="0" i="0" sz="1633" u="none" cap="none" strike="noStrike">
              <a:solidFill>
                <a:schemeClr val="dk1"/>
              </a:solidFill>
              <a:latin typeface="Calibri"/>
              <a:ea typeface="Calibri"/>
              <a:cs typeface="Calibri"/>
              <a:sym typeface="Calibri"/>
            </a:endParaRPr>
          </a:p>
        </p:txBody>
      </p:sp>
      <p:sp>
        <p:nvSpPr>
          <p:cNvPr id="632" name="Google Shape;632;p60"/>
          <p:cNvSpPr/>
          <p:nvPr/>
        </p:nvSpPr>
        <p:spPr>
          <a:xfrm>
            <a:off x="6751050" y="145175"/>
            <a:ext cx="5202300" cy="34011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 ./parallel_for_loop </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With no chunksize passed:</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2.</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3.</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4.</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5.</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6.</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7.</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8.</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9.</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1.</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chemeClr val="dk1"/>
              </a:solidFill>
              <a:latin typeface="Calibri"/>
              <a:ea typeface="Calibri"/>
              <a:cs typeface="Calibri"/>
              <a:sym typeface="Calibri"/>
            </a:endParaRPr>
          </a:p>
        </p:txBody>
      </p:sp>
      <p:sp>
        <p:nvSpPr>
          <p:cNvPr id="633" name="Google Shape;633;p60"/>
          <p:cNvSpPr/>
          <p:nvPr/>
        </p:nvSpPr>
        <p:spPr>
          <a:xfrm>
            <a:off x="7328250" y="3736225"/>
            <a:ext cx="4625100" cy="29721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With a chunksize of 2:</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1.</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4.</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5.</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6.</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7.</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8.</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9.</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2.</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3.</a:t>
            </a:r>
            <a:endParaRPr b="0" i="0" sz="1633" u="none" cap="none" strike="noStrike">
              <a:solidFill>
                <a:schemeClr val="dk1"/>
              </a:solidFill>
              <a:latin typeface="Calibri"/>
              <a:ea typeface="Calibri"/>
              <a:cs typeface="Calibri"/>
              <a:sym typeface="Calibri"/>
            </a:endParaRPr>
          </a:p>
        </p:txBody>
      </p:sp>
      <p:sp>
        <p:nvSpPr>
          <p:cNvPr id="634" name="Google Shape;634;p60"/>
          <p:cNvSpPr txBox="1"/>
          <p:nvPr/>
        </p:nvSpPr>
        <p:spPr>
          <a:xfrm>
            <a:off x="2019368" y="1007159"/>
            <a:ext cx="5202300" cy="1313100"/>
          </a:xfrm>
          <a:prstGeom prst="rect">
            <a:avLst/>
          </a:prstGeom>
          <a:noFill/>
          <a:ln>
            <a:noFill/>
          </a:ln>
        </p:spPr>
        <p:txBody>
          <a:bodyPr anchorCtr="0" anchor="t" bIns="82925" lIns="82925" spcFirstLastPara="1" rIns="82925" wrap="square" tIns="82925">
            <a:spAutoFit/>
          </a:bodyPr>
          <a:lstStyle/>
          <a:p>
            <a:pPr indent="0" lvl="0" marL="0" marR="0" rtl="0" algn="l">
              <a:lnSpc>
                <a:spcPct val="100000"/>
              </a:lnSpc>
              <a:spcBef>
                <a:spcPts val="0"/>
              </a:spcBef>
              <a:spcAft>
                <a:spcPts val="0"/>
              </a:spcAft>
              <a:buClr>
                <a:srgbClr val="000000"/>
              </a:buClr>
              <a:buSzPts val="1995"/>
              <a:buFont typeface="Arial"/>
              <a:buNone/>
            </a:pPr>
            <a:r>
              <a:rPr b="1" i="0" lang="en-GB" sz="1995" u="none" cap="none" strike="noStrike">
                <a:solidFill>
                  <a:schemeClr val="dk1"/>
                </a:solidFill>
                <a:latin typeface="Calibri"/>
                <a:ea typeface="Calibri"/>
                <a:cs typeface="Calibri"/>
                <a:sym typeface="Calibri"/>
              </a:rPr>
              <a:t>schedule(dynamic, [n])</a:t>
            </a:r>
            <a:endParaRPr b="0" i="0" sz="1814" u="none" cap="none" strike="noStrike">
              <a:solidFill>
                <a:schemeClr val="dk1"/>
              </a:solidFill>
              <a:latin typeface="Calibri"/>
              <a:ea typeface="Calibri"/>
              <a:cs typeface="Calibri"/>
              <a:sym typeface="Calibri"/>
            </a:endParaRPr>
          </a:p>
          <a:p>
            <a:pPr indent="-322600" lvl="0" marL="414772" marR="0" rtl="0" algn="l">
              <a:lnSpc>
                <a:spcPct val="100000"/>
              </a:lnSpc>
              <a:spcBef>
                <a:spcPts val="0"/>
              </a:spcBef>
              <a:spcAft>
                <a:spcPts val="0"/>
              </a:spcAft>
              <a:buClr>
                <a:schemeClr val="dk1"/>
              </a:buClr>
              <a:buSzPts val="2000"/>
              <a:buFont typeface="Calibri"/>
              <a:buChar char="●"/>
            </a:pPr>
            <a:r>
              <a:rPr b="0" i="0" lang="en-GB" sz="1814" u="none" cap="none" strike="noStrike">
                <a:solidFill>
                  <a:schemeClr val="dk1"/>
                </a:solidFill>
                <a:latin typeface="Calibri"/>
                <a:ea typeface="Calibri"/>
                <a:cs typeface="Calibri"/>
                <a:sym typeface="Calibri"/>
              </a:rPr>
              <a:t>Iteration of loop are divided into chunks containing n iterations each.</a:t>
            </a:r>
            <a:endParaRPr b="0" i="0" sz="1814" u="none" cap="none" strike="noStrike">
              <a:solidFill>
                <a:schemeClr val="dk1"/>
              </a:solidFill>
              <a:latin typeface="Calibri"/>
              <a:ea typeface="Calibri"/>
              <a:cs typeface="Calibri"/>
              <a:sym typeface="Calibri"/>
            </a:endParaRPr>
          </a:p>
          <a:p>
            <a:pPr indent="0" lvl="0" marL="829544" marR="0" rtl="0" algn="l">
              <a:lnSpc>
                <a:spcPct val="100000"/>
              </a:lnSpc>
              <a:spcBef>
                <a:spcPts val="0"/>
              </a:spcBef>
              <a:spcAft>
                <a:spcPts val="0"/>
              </a:spcAft>
              <a:buClr>
                <a:srgbClr val="000000"/>
              </a:buClr>
              <a:buSzPts val="1633"/>
              <a:buFont typeface="Arial"/>
              <a:buNone/>
            </a:pPr>
            <a:r>
              <a:t/>
            </a:r>
            <a:endParaRPr b="0" i="0" sz="1633" u="none" cap="none" strike="noStrike">
              <a:solidFill>
                <a:schemeClr val="dk1"/>
              </a:solidFill>
              <a:latin typeface="Calibri"/>
              <a:ea typeface="Calibri"/>
              <a:cs typeface="Calibri"/>
              <a:sym typeface="Calibri"/>
            </a:endParaRPr>
          </a:p>
        </p:txBody>
      </p:sp>
      <p:sp>
        <p:nvSpPr>
          <p:cNvPr id="635" name="Google Shape;635;p60"/>
          <p:cNvSpPr txBox="1"/>
          <p:nvPr/>
        </p:nvSpPr>
        <p:spPr>
          <a:xfrm>
            <a:off x="2019363" y="6106015"/>
            <a:ext cx="4939605" cy="446677"/>
          </a:xfrm>
          <a:prstGeom prst="rect">
            <a:avLst/>
          </a:prstGeom>
          <a:noFill/>
          <a:ln>
            <a:noFill/>
          </a:ln>
        </p:spPr>
        <p:txBody>
          <a:bodyPr anchorCtr="0" anchor="t" bIns="82925" lIns="82925" spcFirstLastPara="1" rIns="82925" wrap="square" tIns="82925">
            <a:spAutoFit/>
          </a:bodyPr>
          <a:lstStyle/>
          <a:p>
            <a:pPr indent="-322600" lvl="0" marL="414772" marR="0" rtl="0" algn="l">
              <a:lnSpc>
                <a:spcPct val="100000"/>
              </a:lnSpc>
              <a:spcBef>
                <a:spcPts val="0"/>
              </a:spcBef>
              <a:spcAft>
                <a:spcPts val="0"/>
              </a:spcAft>
              <a:buClr>
                <a:schemeClr val="dk1"/>
              </a:buClr>
              <a:buSzPts val="2000"/>
              <a:buFont typeface="Calibri"/>
              <a:buChar char="●"/>
            </a:pPr>
            <a:r>
              <a:rPr b="0" i="0" lang="en-GB" sz="1814" u="none" cap="none" strike="noStrike">
                <a:solidFill>
                  <a:schemeClr val="dk1"/>
                </a:solidFill>
                <a:latin typeface="Calibri"/>
                <a:ea typeface="Calibri"/>
                <a:cs typeface="Calibri"/>
                <a:sym typeface="Calibri"/>
              </a:rPr>
              <a:t>Default chunk size is 1.</a:t>
            </a:r>
            <a:endParaRPr b="0" i="0" sz="1633" u="none" cap="none" strike="noStrike">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1"/>
          <p:cNvSpPr txBox="1"/>
          <p:nvPr>
            <p:ph type="title"/>
          </p:nvPr>
        </p:nvSpPr>
        <p:spPr>
          <a:xfrm>
            <a:off x="1980740" y="273355"/>
            <a:ext cx="8229954" cy="59765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solidFill>
                  <a:schemeClr val="dk1"/>
                </a:solidFill>
              </a:rPr>
              <a:t>SCHEDULE Clause.. cont </a:t>
            </a:r>
            <a:endParaRPr/>
          </a:p>
        </p:txBody>
      </p:sp>
      <p:sp>
        <p:nvSpPr>
          <p:cNvPr id="641" name="Google Shape;641;p61"/>
          <p:cNvSpPr txBox="1"/>
          <p:nvPr>
            <p:ph idx="1" type="body"/>
          </p:nvPr>
        </p:nvSpPr>
        <p:spPr>
          <a:xfrm>
            <a:off x="1980740" y="1152733"/>
            <a:ext cx="8229954" cy="4429043"/>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Clr>
                <a:schemeClr val="dk1"/>
              </a:buClr>
              <a:buSzPts val="1995"/>
              <a:buNone/>
            </a:pPr>
            <a:r>
              <a:rPr b="1" lang="en-GB" sz="1995"/>
              <a:t>schedule(guided, [n])</a:t>
            </a:r>
            <a:endParaRPr b="1" sz="1995"/>
          </a:p>
          <a:p>
            <a:pPr indent="0" lvl="0" marL="0" rtl="0" algn="l">
              <a:lnSpc>
                <a:spcPct val="90000"/>
              </a:lnSpc>
              <a:spcBef>
                <a:spcPts val="0"/>
              </a:spcBef>
              <a:spcAft>
                <a:spcPts val="0"/>
              </a:spcAft>
              <a:buClr>
                <a:schemeClr val="dk1"/>
              </a:buClr>
              <a:buSzPts val="1814"/>
              <a:buNone/>
            </a:pPr>
            <a:r>
              <a:t/>
            </a:r>
            <a:endParaRPr sz="1814"/>
          </a:p>
          <a:p>
            <a:pPr indent="-322600" lvl="0" marL="414772" rtl="0" algn="l">
              <a:lnSpc>
                <a:spcPct val="90000"/>
              </a:lnSpc>
              <a:spcBef>
                <a:spcPts val="0"/>
              </a:spcBef>
              <a:spcAft>
                <a:spcPts val="0"/>
              </a:spcAft>
              <a:buClr>
                <a:schemeClr val="dk1"/>
              </a:buClr>
              <a:buSzPts val="2000"/>
              <a:buChar char="●"/>
            </a:pPr>
            <a:r>
              <a:rPr lang="en-GB" sz="1814"/>
              <a:t>If you specify n, that is the minimum chunk size that each thread should posses..</a:t>
            </a:r>
            <a:endParaRPr sz="1814"/>
          </a:p>
          <a:p>
            <a:pPr indent="0" lvl="0" marL="414772" rtl="0" algn="l">
              <a:lnSpc>
                <a:spcPct val="90000"/>
              </a:lnSpc>
              <a:spcBef>
                <a:spcPts val="0"/>
              </a:spcBef>
              <a:spcAft>
                <a:spcPts val="0"/>
              </a:spcAft>
              <a:buClr>
                <a:schemeClr val="dk1"/>
              </a:buClr>
              <a:buSzPts val="1814"/>
              <a:buNone/>
            </a:pPr>
            <a:r>
              <a:t/>
            </a:r>
            <a:endParaRPr sz="1814"/>
          </a:p>
          <a:p>
            <a:pPr indent="-322600" lvl="0" marL="414771" rtl="0" algn="l">
              <a:lnSpc>
                <a:spcPct val="90000"/>
              </a:lnSpc>
              <a:spcBef>
                <a:spcPts val="0"/>
              </a:spcBef>
              <a:spcAft>
                <a:spcPts val="0"/>
              </a:spcAft>
              <a:buClr>
                <a:schemeClr val="dk1"/>
              </a:buClr>
              <a:buSzPts val="2000"/>
              <a:buChar char="●"/>
            </a:pPr>
            <a:r>
              <a:rPr lang="en-GB" sz="1814"/>
              <a:t>Size of each successive chunk is exponentially decreasing.</a:t>
            </a:r>
            <a:endParaRPr sz="1814"/>
          </a:p>
          <a:p>
            <a:pPr indent="0" lvl="0" marL="457200" rtl="0" algn="l">
              <a:lnSpc>
                <a:spcPct val="90000"/>
              </a:lnSpc>
              <a:spcBef>
                <a:spcPts val="0"/>
              </a:spcBef>
              <a:spcAft>
                <a:spcPts val="0"/>
              </a:spcAft>
              <a:buSzPts val="1800"/>
              <a:buNone/>
            </a:pPr>
            <a:r>
              <a:t/>
            </a:r>
            <a:endParaRPr sz="1814"/>
          </a:p>
          <a:p>
            <a:pPr indent="-310789" lvl="0" marL="414772" rtl="0" algn="l">
              <a:lnSpc>
                <a:spcPct val="90000"/>
              </a:lnSpc>
              <a:spcBef>
                <a:spcPts val="0"/>
              </a:spcBef>
              <a:spcAft>
                <a:spcPts val="0"/>
              </a:spcAft>
              <a:buSzPts val="1814"/>
              <a:buChar char="●"/>
            </a:pPr>
            <a:r>
              <a:rPr lang="en-GB" sz="1814"/>
              <a:t>The size of a chunk is proportional to the number of unassigned iterations divided by the number of the threads. Therefore the size of the chunks decreases.</a:t>
            </a:r>
            <a:endParaRPr sz="1814"/>
          </a:p>
          <a:p>
            <a:pPr indent="0" lvl="0" marL="0" rtl="0" algn="l">
              <a:lnSpc>
                <a:spcPct val="90000"/>
              </a:lnSpc>
              <a:spcBef>
                <a:spcPts val="0"/>
              </a:spcBef>
              <a:spcAft>
                <a:spcPts val="0"/>
              </a:spcAft>
              <a:buClr>
                <a:schemeClr val="dk1"/>
              </a:buClr>
              <a:buSzPts val="1814"/>
              <a:buNone/>
            </a:pPr>
            <a:r>
              <a:t/>
            </a:r>
            <a:endParaRPr sz="1814"/>
          </a:p>
          <a:p>
            <a:pPr indent="-322600" lvl="0" marL="414772" rtl="0" algn="l">
              <a:lnSpc>
                <a:spcPct val="90000"/>
              </a:lnSpc>
              <a:spcBef>
                <a:spcPts val="0"/>
              </a:spcBef>
              <a:spcAft>
                <a:spcPts val="0"/>
              </a:spcAft>
              <a:buClr>
                <a:schemeClr val="dk1"/>
              </a:buClr>
              <a:buSzPts val="2000"/>
              <a:buChar char="●"/>
            </a:pPr>
            <a:r>
              <a:rPr lang="en-GB" sz="1814"/>
              <a:t>Initial chunk size</a:t>
            </a:r>
            <a:endParaRPr sz="1814"/>
          </a:p>
          <a:p>
            <a:pPr indent="0" lvl="0" marL="0" rtl="0" algn="l">
              <a:lnSpc>
                <a:spcPct val="90000"/>
              </a:lnSpc>
              <a:spcBef>
                <a:spcPts val="0"/>
              </a:spcBef>
              <a:spcAft>
                <a:spcPts val="0"/>
              </a:spcAft>
              <a:buClr>
                <a:schemeClr val="dk1"/>
              </a:buClr>
              <a:buSzPts val="1814"/>
              <a:buNone/>
            </a:pPr>
            <a:r>
              <a:rPr lang="en-GB" sz="1814"/>
              <a:t>       max(number_of_iterations / number_of_threads,n)</a:t>
            </a:r>
            <a:endParaRPr sz="1814"/>
          </a:p>
          <a:p>
            <a:pPr indent="0" lvl="0" marL="0" rtl="0" algn="l">
              <a:lnSpc>
                <a:spcPct val="90000"/>
              </a:lnSpc>
              <a:spcBef>
                <a:spcPts val="0"/>
              </a:spcBef>
              <a:spcAft>
                <a:spcPts val="0"/>
              </a:spcAft>
              <a:buClr>
                <a:schemeClr val="dk1"/>
              </a:buClr>
              <a:buSzPts val="1814"/>
              <a:buNone/>
            </a:pPr>
            <a:r>
              <a:rPr lang="en-GB" sz="1814"/>
              <a:t>       Subsequent chunk consist of</a:t>
            </a:r>
            <a:endParaRPr sz="1814"/>
          </a:p>
          <a:p>
            <a:pPr indent="0" lvl="0" marL="0" rtl="0" algn="l">
              <a:lnSpc>
                <a:spcPct val="90000"/>
              </a:lnSpc>
              <a:spcBef>
                <a:spcPts val="0"/>
              </a:spcBef>
              <a:spcAft>
                <a:spcPts val="0"/>
              </a:spcAft>
              <a:buClr>
                <a:schemeClr val="dk1"/>
              </a:buClr>
              <a:buSzPts val="1814"/>
              <a:buNone/>
            </a:pPr>
            <a:r>
              <a:rPr lang="en-GB" sz="1814"/>
              <a:t>	max(remaining_iterations/number_of_threds,n) iterations</a:t>
            </a:r>
            <a:endParaRPr sz="1814"/>
          </a:p>
          <a:p>
            <a:pPr indent="0" lvl="0" marL="0" rtl="0" algn="l">
              <a:lnSpc>
                <a:spcPct val="90000"/>
              </a:lnSpc>
              <a:spcBef>
                <a:spcPts val="0"/>
              </a:spcBef>
              <a:spcAft>
                <a:spcPts val="0"/>
              </a:spcAft>
              <a:buClr>
                <a:schemeClr val="dk1"/>
              </a:buClr>
              <a:buSzPts val="1814"/>
              <a:buNone/>
            </a:pPr>
            <a:r>
              <a:t/>
            </a:r>
            <a:endParaRPr sz="1814"/>
          </a:p>
          <a:p>
            <a:pPr indent="0" lvl="0" marL="0" rtl="0" algn="l">
              <a:lnSpc>
                <a:spcPct val="90000"/>
              </a:lnSpc>
              <a:spcBef>
                <a:spcPts val="0"/>
              </a:spcBef>
              <a:spcAft>
                <a:spcPts val="0"/>
              </a:spcAft>
              <a:buClr>
                <a:schemeClr val="dk1"/>
              </a:buClr>
              <a:buSzPts val="1814"/>
              <a:buNone/>
            </a:pPr>
            <a:r>
              <a:rPr lang="en-GB" sz="1814"/>
              <a:t>       Schedule(runtime):export OMP_SCHEDULE “STATIC,4”</a:t>
            </a:r>
            <a:endParaRPr sz="1814"/>
          </a:p>
          <a:p>
            <a:pPr indent="-322600" lvl="0" marL="414772" rtl="0" algn="l">
              <a:lnSpc>
                <a:spcPct val="90000"/>
              </a:lnSpc>
              <a:spcBef>
                <a:spcPts val="0"/>
              </a:spcBef>
              <a:spcAft>
                <a:spcPts val="0"/>
              </a:spcAft>
              <a:buClr>
                <a:schemeClr val="dk1"/>
              </a:buClr>
              <a:buSzPts val="2000"/>
              <a:buChar char="●"/>
            </a:pPr>
            <a:r>
              <a:rPr lang="en-GB" sz="1814"/>
              <a:t>Determine the scheduling type at run time by the OMP_SCHEDULE environment variable.</a:t>
            </a:r>
            <a:endParaRPr sz="1814"/>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2"/>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SCHEDULE(guided)</a:t>
            </a:r>
            <a:endParaRPr b="1" sz="2540"/>
          </a:p>
        </p:txBody>
      </p:sp>
      <p:pic>
        <p:nvPicPr>
          <p:cNvPr id="647" name="Google Shape;647;p62"/>
          <p:cNvPicPr preferRelativeResize="0"/>
          <p:nvPr/>
        </p:nvPicPr>
        <p:blipFill rotWithShape="1">
          <a:blip r:embed="rId3">
            <a:alphaModFix/>
          </a:blip>
          <a:srcRect b="0" l="0" r="0" t="0"/>
          <a:stretch/>
        </p:blipFill>
        <p:spPr>
          <a:xfrm>
            <a:off x="1802253" y="1174075"/>
            <a:ext cx="7620577" cy="4126112"/>
          </a:xfrm>
          <a:prstGeom prst="rect">
            <a:avLst/>
          </a:prstGeom>
          <a:noFill/>
          <a:ln>
            <a:noFill/>
          </a:ln>
        </p:spPr>
      </p:pic>
      <p:sp>
        <p:nvSpPr>
          <p:cNvPr id="648" name="Google Shape;648;p62"/>
          <p:cNvSpPr/>
          <p:nvPr/>
        </p:nvSpPr>
        <p:spPr>
          <a:xfrm>
            <a:off x="1802251" y="5415672"/>
            <a:ext cx="4609754" cy="1012687"/>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How to compile and run?</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$gcc -fopenmp &lt;file_name.c&gt; -o &lt;file_name&gt;</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$./&lt;file_name&gt;</a:t>
            </a:r>
            <a:endParaRPr b="0" i="0" sz="1633" u="none" cap="none" strike="noStrike">
              <a:solidFill>
                <a:schemeClr val="dk1"/>
              </a:solidFill>
              <a:latin typeface="Calibri"/>
              <a:ea typeface="Calibri"/>
              <a:cs typeface="Calibri"/>
              <a:sym typeface="Calibri"/>
            </a:endParaRPr>
          </a:p>
        </p:txBody>
      </p:sp>
      <p:sp>
        <p:nvSpPr>
          <p:cNvPr id="649" name="Google Shape;649;p62"/>
          <p:cNvSpPr/>
          <p:nvPr/>
        </p:nvSpPr>
        <p:spPr>
          <a:xfrm>
            <a:off x="6792350" y="731375"/>
            <a:ext cx="3688800" cy="30942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 ./parallel_loop_scheduling </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2 processes iteration 7.</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2 processes iteration 8.</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2 processes iteration 9.</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5.</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6.</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3 processes iteration 3.</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3 processes iteration 4.</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1.</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2.</a:t>
            </a:r>
            <a:endParaRPr b="0" i="0" sz="1633" u="none" cap="none" strike="noStrik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3"/>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For loop - SCHEDULE(runtime)</a:t>
            </a:r>
            <a:endParaRPr b="1" sz="2540"/>
          </a:p>
        </p:txBody>
      </p:sp>
      <p:pic>
        <p:nvPicPr>
          <p:cNvPr id="655" name="Google Shape;655;p63"/>
          <p:cNvPicPr preferRelativeResize="0"/>
          <p:nvPr/>
        </p:nvPicPr>
        <p:blipFill rotWithShape="1">
          <a:blip r:embed="rId3">
            <a:alphaModFix/>
          </a:blip>
          <a:srcRect b="0" l="0" r="0" t="0"/>
          <a:stretch/>
        </p:blipFill>
        <p:spPr>
          <a:xfrm>
            <a:off x="1887504" y="1140305"/>
            <a:ext cx="7342616" cy="3783856"/>
          </a:xfrm>
          <a:prstGeom prst="rect">
            <a:avLst/>
          </a:prstGeom>
          <a:noFill/>
          <a:ln>
            <a:noFill/>
          </a:ln>
        </p:spPr>
      </p:pic>
      <p:sp>
        <p:nvSpPr>
          <p:cNvPr id="656" name="Google Shape;656;p63"/>
          <p:cNvSpPr/>
          <p:nvPr/>
        </p:nvSpPr>
        <p:spPr>
          <a:xfrm>
            <a:off x="1980739" y="5204888"/>
            <a:ext cx="4609754" cy="1012687"/>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How to compile and run?</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$gcc -fopenmp &lt;file_name.c&gt; -o &lt;file_name&gt;</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$./&lt;file_name&gt;</a:t>
            </a:r>
            <a:endParaRPr b="0" i="0" sz="1633" u="none" cap="none" strike="noStrike">
              <a:solidFill>
                <a:schemeClr val="dk1"/>
              </a:solidFill>
              <a:latin typeface="Calibri"/>
              <a:ea typeface="Calibri"/>
              <a:cs typeface="Calibri"/>
              <a:sym typeface="Calibri"/>
            </a:endParaRPr>
          </a:p>
        </p:txBody>
      </p:sp>
      <p:sp>
        <p:nvSpPr>
          <p:cNvPr id="657" name="Google Shape;657;p63"/>
          <p:cNvSpPr/>
          <p:nvPr/>
        </p:nvSpPr>
        <p:spPr>
          <a:xfrm>
            <a:off x="6685625" y="273350"/>
            <a:ext cx="3888300" cy="30300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 $./parallel_for_runtime </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4.</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5.</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6.</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7.</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8.</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1 processes iteration 3.</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2 processes iteration 2.</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0 processes iteration 9.</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Thread 3 processes iteration 1.</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4"/>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SECTIONS Construct</a:t>
            </a:r>
            <a:endParaRPr b="1" sz="2540"/>
          </a:p>
        </p:txBody>
      </p:sp>
      <p:sp>
        <p:nvSpPr>
          <p:cNvPr id="663" name="Google Shape;663;p64"/>
          <p:cNvSpPr txBox="1"/>
          <p:nvPr>
            <p:ph idx="1" type="body"/>
          </p:nvPr>
        </p:nvSpPr>
        <p:spPr>
          <a:xfrm>
            <a:off x="1980740" y="950977"/>
            <a:ext cx="8229954" cy="5449895"/>
          </a:xfrm>
          <a:prstGeom prst="rect">
            <a:avLst/>
          </a:prstGeom>
          <a:noFill/>
          <a:ln>
            <a:noFill/>
          </a:ln>
        </p:spPr>
        <p:txBody>
          <a:bodyPr anchorCtr="0" anchor="t" bIns="0" lIns="0" spcFirstLastPara="1" rIns="0" wrap="square" tIns="0">
            <a:noAutofit/>
          </a:bodyPr>
          <a:lstStyle/>
          <a:p>
            <a:pPr indent="-322600" lvl="0" marL="414772" rtl="0" algn="l">
              <a:lnSpc>
                <a:spcPct val="115000"/>
              </a:lnSpc>
              <a:spcBef>
                <a:spcPts val="0"/>
              </a:spcBef>
              <a:spcAft>
                <a:spcPts val="0"/>
              </a:spcAft>
              <a:buClr>
                <a:schemeClr val="dk1"/>
              </a:buClr>
              <a:buSzPts val="2000"/>
              <a:buChar char="●"/>
            </a:pPr>
            <a:r>
              <a:rPr lang="en-GB" sz="1814"/>
              <a:t>The sections construct is a non-iterative worksharing construct that contains a set of structured blocks.</a:t>
            </a:r>
            <a:endParaRPr sz="1814"/>
          </a:p>
          <a:p>
            <a:pPr indent="-322600" lvl="0" marL="414772" rtl="0" algn="l">
              <a:lnSpc>
                <a:spcPct val="115000"/>
              </a:lnSpc>
              <a:spcBef>
                <a:spcPts val="0"/>
              </a:spcBef>
              <a:spcAft>
                <a:spcPts val="0"/>
              </a:spcAft>
              <a:buClr>
                <a:schemeClr val="dk1"/>
              </a:buClr>
              <a:buSzPts val="2000"/>
              <a:buChar char="●"/>
            </a:pPr>
            <a:r>
              <a:rPr lang="en-GB" sz="1814"/>
              <a:t>The block are distributed among and executed by the threads in a team. </a:t>
            </a:r>
            <a:endParaRPr sz="1814"/>
          </a:p>
          <a:p>
            <a:pPr indent="-322600" lvl="0" marL="414772" rtl="0" algn="l">
              <a:lnSpc>
                <a:spcPct val="115000"/>
              </a:lnSpc>
              <a:spcBef>
                <a:spcPts val="0"/>
              </a:spcBef>
              <a:spcAft>
                <a:spcPts val="0"/>
              </a:spcAft>
              <a:buClr>
                <a:schemeClr val="dk1"/>
              </a:buClr>
              <a:buSzPts val="2000"/>
              <a:buChar char="●"/>
            </a:pPr>
            <a:r>
              <a:rPr lang="en-GB" sz="1814"/>
              <a:t>Each structured block is executed once by one of the threads in the team in the context of its implicit task.</a:t>
            </a:r>
            <a:endParaRPr sz="1814"/>
          </a:p>
          <a:p>
            <a:pPr indent="0" lvl="0" marL="0" rtl="0" algn="l">
              <a:lnSpc>
                <a:spcPct val="115000"/>
              </a:lnSpc>
              <a:spcBef>
                <a:spcPts val="0"/>
              </a:spcBef>
              <a:spcAft>
                <a:spcPts val="0"/>
              </a:spcAft>
              <a:buClr>
                <a:schemeClr val="dk1"/>
              </a:buClr>
              <a:buSzPts val="1814"/>
              <a:buNone/>
            </a:pPr>
            <a:r>
              <a:t/>
            </a:r>
            <a:endParaRPr sz="1814"/>
          </a:p>
          <a:p>
            <a:pPr indent="414771" lvl="0" marL="0" rtl="0" algn="l">
              <a:lnSpc>
                <a:spcPct val="115000"/>
              </a:lnSpc>
              <a:spcBef>
                <a:spcPts val="0"/>
              </a:spcBef>
              <a:spcAft>
                <a:spcPts val="0"/>
              </a:spcAft>
              <a:buClr>
                <a:schemeClr val="dk1"/>
              </a:buClr>
              <a:buSzPts val="1814"/>
              <a:buNone/>
            </a:pPr>
            <a:r>
              <a:rPr b="1" lang="en-GB" sz="1814"/>
              <a:t>The parallel directive supports the following clauses:</a:t>
            </a:r>
            <a:endParaRPr b="1" sz="1814"/>
          </a:p>
          <a:p>
            <a:pPr indent="-299556" lvl="0" marL="829543" rtl="0" algn="l">
              <a:lnSpc>
                <a:spcPct val="115000"/>
              </a:lnSpc>
              <a:spcBef>
                <a:spcPts val="0"/>
              </a:spcBef>
              <a:spcAft>
                <a:spcPts val="0"/>
              </a:spcAft>
              <a:buClr>
                <a:schemeClr val="dk1"/>
              </a:buClr>
              <a:buSzPts val="1600"/>
              <a:buChar char="●"/>
            </a:pPr>
            <a:r>
              <a:rPr b="1" lang="en-GB" sz="1814"/>
              <a:t>private(list)</a:t>
            </a:r>
            <a:endParaRPr b="1" sz="1814"/>
          </a:p>
          <a:p>
            <a:pPr indent="-299556" lvl="0" marL="829543" rtl="0" algn="l">
              <a:lnSpc>
                <a:spcPct val="115000"/>
              </a:lnSpc>
              <a:spcBef>
                <a:spcPts val="0"/>
              </a:spcBef>
              <a:spcAft>
                <a:spcPts val="0"/>
              </a:spcAft>
              <a:buClr>
                <a:schemeClr val="dk1"/>
              </a:buClr>
              <a:buSzPts val="1600"/>
              <a:buChar char="●"/>
            </a:pPr>
            <a:r>
              <a:rPr b="1" lang="en-GB" sz="1814"/>
              <a:t>firstprivate(list)</a:t>
            </a:r>
            <a:endParaRPr b="1" sz="1814"/>
          </a:p>
          <a:p>
            <a:pPr indent="-299556" lvl="0" marL="829543" rtl="0" algn="l">
              <a:lnSpc>
                <a:spcPct val="115000"/>
              </a:lnSpc>
              <a:spcBef>
                <a:spcPts val="0"/>
              </a:spcBef>
              <a:spcAft>
                <a:spcPts val="0"/>
              </a:spcAft>
              <a:buClr>
                <a:schemeClr val="dk1"/>
              </a:buClr>
              <a:buSzPts val="1600"/>
              <a:buChar char="●"/>
            </a:pPr>
            <a:r>
              <a:rPr b="1" lang="en-GB" sz="1814"/>
              <a:t>lastprivate([modifier :] list)</a:t>
            </a:r>
            <a:endParaRPr b="1" sz="1814"/>
          </a:p>
          <a:p>
            <a:pPr indent="-299556" lvl="0" marL="829543" rtl="0" algn="l">
              <a:lnSpc>
                <a:spcPct val="115000"/>
              </a:lnSpc>
              <a:spcBef>
                <a:spcPts val="0"/>
              </a:spcBef>
              <a:spcAft>
                <a:spcPts val="0"/>
              </a:spcAft>
              <a:buClr>
                <a:schemeClr val="dk1"/>
              </a:buClr>
              <a:buSzPts val="1600"/>
              <a:buChar char="●"/>
            </a:pPr>
            <a:r>
              <a:rPr b="1" lang="en-GB" sz="1814"/>
              <a:t>reduction([modifier,] identifier : list)</a:t>
            </a:r>
            <a:endParaRPr b="1" sz="1814"/>
          </a:p>
          <a:p>
            <a:pPr indent="-299556" lvl="0" marL="829543" rtl="0" algn="l">
              <a:lnSpc>
                <a:spcPct val="115000"/>
              </a:lnSpc>
              <a:spcBef>
                <a:spcPts val="0"/>
              </a:spcBef>
              <a:spcAft>
                <a:spcPts val="0"/>
              </a:spcAft>
              <a:buClr>
                <a:schemeClr val="dk1"/>
              </a:buClr>
              <a:buSzPts val="1600"/>
              <a:buChar char="●"/>
            </a:pPr>
            <a:r>
              <a:rPr b="1" lang="en-GB" sz="1814"/>
              <a:t>nowait</a:t>
            </a:r>
            <a:endParaRPr b="1" sz="1814"/>
          </a:p>
          <a:p>
            <a:pPr indent="414772" lvl="0" marL="0" rtl="0" algn="l">
              <a:lnSpc>
                <a:spcPct val="90000"/>
              </a:lnSpc>
              <a:spcBef>
                <a:spcPts val="0"/>
              </a:spcBef>
              <a:spcAft>
                <a:spcPts val="0"/>
              </a:spcAft>
              <a:buClr>
                <a:schemeClr val="dk1"/>
              </a:buClr>
              <a:buSzPts val="1100"/>
              <a:buNone/>
            </a:pPr>
            <a:r>
              <a:t/>
            </a:r>
            <a:endParaRPr b="1" sz="1814"/>
          </a:p>
          <a:p>
            <a:pPr indent="0" lvl="0" marL="0" rtl="0" algn="l">
              <a:lnSpc>
                <a:spcPct val="90000"/>
              </a:lnSpc>
              <a:spcBef>
                <a:spcPts val="0"/>
              </a:spcBef>
              <a:spcAft>
                <a:spcPts val="0"/>
              </a:spcAft>
              <a:buClr>
                <a:schemeClr val="dk1"/>
              </a:buClr>
              <a:buSzPts val="1100"/>
              <a:buNone/>
            </a:pPr>
            <a:r>
              <a:t/>
            </a:r>
            <a:endParaRPr sz="1814"/>
          </a:p>
          <a:p>
            <a:pPr indent="0" lvl="0" marL="0" rtl="0" algn="l">
              <a:lnSpc>
                <a:spcPct val="90000"/>
              </a:lnSpc>
              <a:spcBef>
                <a:spcPts val="0"/>
              </a:spcBef>
              <a:spcAft>
                <a:spcPts val="0"/>
              </a:spcAft>
              <a:buClr>
                <a:schemeClr val="dk1"/>
              </a:buClr>
              <a:buSzPts val="1814"/>
              <a:buNone/>
            </a:pPr>
            <a:r>
              <a:t/>
            </a:r>
            <a:endParaRPr sz="1814"/>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5"/>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SECTIONS - PRIVATE</a:t>
            </a:r>
            <a:endParaRPr b="1" sz="2540"/>
          </a:p>
        </p:txBody>
      </p:sp>
      <p:sp>
        <p:nvSpPr>
          <p:cNvPr id="669" name="Google Shape;669;p65"/>
          <p:cNvSpPr txBox="1"/>
          <p:nvPr>
            <p:ph idx="1" type="body"/>
          </p:nvPr>
        </p:nvSpPr>
        <p:spPr>
          <a:xfrm>
            <a:off x="1275740" y="1318202"/>
            <a:ext cx="8229900" cy="5449800"/>
          </a:xfrm>
          <a:prstGeom prst="rect">
            <a:avLst/>
          </a:prstGeom>
          <a:noFill/>
          <a:ln>
            <a:noFill/>
          </a:ln>
        </p:spPr>
        <p:txBody>
          <a:bodyPr anchorCtr="0" anchor="t" bIns="0" lIns="0" spcFirstLastPara="1" rIns="0" wrap="square" tIns="0">
            <a:normAutofit/>
          </a:bodyPr>
          <a:lstStyle/>
          <a:p>
            <a:pPr indent="0" lvl="0" marL="414772" rtl="0" algn="l">
              <a:lnSpc>
                <a:spcPct val="90000"/>
              </a:lnSpc>
              <a:spcBef>
                <a:spcPts val="0"/>
              </a:spcBef>
              <a:spcAft>
                <a:spcPts val="0"/>
              </a:spcAft>
              <a:buClr>
                <a:schemeClr val="dk1"/>
              </a:buClr>
              <a:buSzPts val="2800"/>
              <a:buNone/>
            </a:pPr>
            <a:r>
              <a:t/>
            </a:r>
            <a:endParaRPr/>
          </a:p>
          <a:p>
            <a:pPr indent="0" lvl="0" marL="414772" rtl="0" algn="l">
              <a:lnSpc>
                <a:spcPct val="90000"/>
              </a:lnSpc>
              <a:spcBef>
                <a:spcPts val="0"/>
              </a:spcBef>
              <a:spcAft>
                <a:spcPts val="0"/>
              </a:spcAft>
              <a:buClr>
                <a:schemeClr val="dk1"/>
              </a:buClr>
              <a:buSzPts val="2800"/>
              <a:buNone/>
            </a:pPr>
            <a:r>
              <a:t/>
            </a:r>
            <a:endParaRPr/>
          </a:p>
        </p:txBody>
      </p:sp>
      <p:pic>
        <p:nvPicPr>
          <p:cNvPr id="670" name="Google Shape;670;p65"/>
          <p:cNvPicPr preferRelativeResize="0"/>
          <p:nvPr/>
        </p:nvPicPr>
        <p:blipFill rotWithShape="1">
          <a:blip r:embed="rId3">
            <a:alphaModFix/>
          </a:blip>
          <a:srcRect b="0" l="0" r="0" t="0"/>
          <a:stretch/>
        </p:blipFill>
        <p:spPr>
          <a:xfrm>
            <a:off x="940973" y="1318194"/>
            <a:ext cx="6244203" cy="4715463"/>
          </a:xfrm>
          <a:prstGeom prst="rect">
            <a:avLst/>
          </a:prstGeom>
          <a:noFill/>
          <a:ln>
            <a:noFill/>
          </a:ln>
        </p:spPr>
      </p:pic>
      <p:sp>
        <p:nvSpPr>
          <p:cNvPr id="671" name="Google Shape;671;p65"/>
          <p:cNvSpPr/>
          <p:nvPr/>
        </p:nvSpPr>
        <p:spPr>
          <a:xfrm>
            <a:off x="7443455" y="4814136"/>
            <a:ext cx="3452100" cy="1219500"/>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How to compile and run?</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$gcc -fopenmp &lt;file_name.c&gt; -o &lt;file_name&gt;</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$./&lt;file_name&gt;</a:t>
            </a:r>
            <a:endParaRPr b="0" i="0" sz="1633" u="none" cap="none" strike="noStrike">
              <a:solidFill>
                <a:schemeClr val="dk1"/>
              </a:solidFill>
              <a:latin typeface="Calibri"/>
              <a:ea typeface="Calibri"/>
              <a:cs typeface="Calibri"/>
              <a:sym typeface="Calibri"/>
            </a:endParaRPr>
          </a:p>
        </p:txBody>
      </p:sp>
      <p:sp>
        <p:nvSpPr>
          <p:cNvPr id="672" name="Google Shape;672;p65"/>
          <p:cNvSpPr/>
          <p:nvPr/>
        </p:nvSpPr>
        <p:spPr>
          <a:xfrm>
            <a:off x="5464450" y="0"/>
            <a:ext cx="6542700" cy="36831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$./sections </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2 | 0.000000 * 22.350000 = 0.000000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2 | 1.500000 * 23.350000 = 35.025002</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2 | 3.000000 * 24.350000 = 73.050003</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2 | 4.500000 * 25.350000 = 114.075005</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2 | 6.000000 * 26.350000 = 158.100006</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0.000000 + 22.350000 = 22.350000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1.500000 + 23.350000 = 24.850000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3.000000 + 24.350000 = 27.350000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4.500000 + 25.350000 = 29.850000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6.000000 + 26.350000 = 32.349998</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 </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8"/>
          <p:cNvSpPr txBox="1"/>
          <p:nvPr>
            <p:ph type="title"/>
          </p:nvPr>
        </p:nvSpPr>
        <p:spPr>
          <a:xfrm>
            <a:off x="838200" y="242888"/>
            <a:ext cx="10515600" cy="1071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General Parallel Computing Terminology</a:t>
            </a:r>
            <a:endParaRPr/>
          </a:p>
        </p:txBody>
      </p:sp>
      <p:pic>
        <p:nvPicPr>
          <p:cNvPr id="178" name="Google Shape;178;p8"/>
          <p:cNvPicPr preferRelativeResize="0"/>
          <p:nvPr/>
        </p:nvPicPr>
        <p:blipFill rotWithShape="1">
          <a:blip r:embed="rId3">
            <a:alphaModFix/>
          </a:blip>
          <a:srcRect b="0" l="0" r="0" t="0"/>
          <a:stretch/>
        </p:blipFill>
        <p:spPr>
          <a:xfrm>
            <a:off x="1700213" y="998029"/>
            <a:ext cx="8534400" cy="546201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6"/>
          <p:cNvSpPr txBox="1"/>
          <p:nvPr>
            <p:ph type="title"/>
          </p:nvPr>
        </p:nvSpPr>
        <p:spPr>
          <a:xfrm>
            <a:off x="1019340" y="508380"/>
            <a:ext cx="8229900" cy="586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SECTIONS - FIRSTPRIVATE</a:t>
            </a:r>
            <a:endParaRPr b="1" sz="2540"/>
          </a:p>
        </p:txBody>
      </p:sp>
      <p:pic>
        <p:nvPicPr>
          <p:cNvPr id="678" name="Google Shape;678;p66"/>
          <p:cNvPicPr preferRelativeResize="0"/>
          <p:nvPr/>
        </p:nvPicPr>
        <p:blipFill rotWithShape="1">
          <a:blip r:embed="rId3">
            <a:alphaModFix/>
          </a:blip>
          <a:srcRect b="0" l="0" r="0" t="0"/>
          <a:stretch/>
        </p:blipFill>
        <p:spPr>
          <a:xfrm>
            <a:off x="422650" y="1464809"/>
            <a:ext cx="6697021" cy="4911142"/>
          </a:xfrm>
          <a:prstGeom prst="rect">
            <a:avLst/>
          </a:prstGeom>
          <a:noFill/>
          <a:ln>
            <a:noFill/>
          </a:ln>
        </p:spPr>
      </p:pic>
      <p:sp>
        <p:nvSpPr>
          <p:cNvPr id="679" name="Google Shape;679;p66"/>
          <p:cNvSpPr/>
          <p:nvPr/>
        </p:nvSpPr>
        <p:spPr>
          <a:xfrm>
            <a:off x="6218729" y="5416781"/>
            <a:ext cx="4751100" cy="1219500"/>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How to compile and run?</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$gcc -fopenmp &lt;file_name.c&gt; -o &lt;file_name&gt;</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$./&lt;file_name&gt;</a:t>
            </a:r>
            <a:endParaRPr b="0" i="0" sz="1633" u="none" cap="none" strike="noStrike">
              <a:solidFill>
                <a:schemeClr val="dk1"/>
              </a:solidFill>
              <a:latin typeface="Calibri"/>
              <a:ea typeface="Calibri"/>
              <a:cs typeface="Calibri"/>
              <a:sym typeface="Calibri"/>
            </a:endParaRPr>
          </a:p>
        </p:txBody>
      </p:sp>
      <p:sp>
        <p:nvSpPr>
          <p:cNvPr id="680" name="Google Shape;680;p66"/>
          <p:cNvSpPr/>
          <p:nvPr/>
        </p:nvSpPr>
        <p:spPr>
          <a:xfrm>
            <a:off x="5631000" y="90450"/>
            <a:ext cx="6561000" cy="36069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 ./sections </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2 | 0.000000 * 22.350000 = 0.000000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2 | 1.500000 * 23.350000 = 35.025002</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2 | 3.000000 * 24.350000 = 73.050003</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2 | 4.500000 * 25.350000 = 114.075005</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2 | 6.000000 * 26.350000 = 158.100006</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0.000000 + 22.350000 = 22.350000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1.500000 + 23.350000 = 24.850000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3.000000 + 24.350000 = 27.350000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4.500000 + 25.350000 = 29.850000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6.000000 + 26.350000 = 32.349998</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 </a:t>
            </a:r>
            <a:endParaRPr b="0" i="0" sz="1633" u="none" cap="none" strike="noStrik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7"/>
          <p:cNvSpPr txBox="1"/>
          <p:nvPr>
            <p:ph type="title"/>
          </p:nvPr>
        </p:nvSpPr>
        <p:spPr>
          <a:xfrm>
            <a:off x="1724365" y="273355"/>
            <a:ext cx="8229900" cy="586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SECTIONS - LASTPRIVATE</a:t>
            </a:r>
            <a:endParaRPr b="1" sz="2540"/>
          </a:p>
        </p:txBody>
      </p:sp>
      <p:sp>
        <p:nvSpPr>
          <p:cNvPr id="686" name="Google Shape;686;p67"/>
          <p:cNvSpPr txBox="1"/>
          <p:nvPr>
            <p:ph idx="1" type="body"/>
          </p:nvPr>
        </p:nvSpPr>
        <p:spPr>
          <a:xfrm>
            <a:off x="1980740" y="950977"/>
            <a:ext cx="8229954" cy="5449895"/>
          </a:xfrm>
          <a:prstGeom prst="rect">
            <a:avLst/>
          </a:prstGeom>
          <a:noFill/>
          <a:ln>
            <a:noFill/>
          </a:ln>
        </p:spPr>
        <p:txBody>
          <a:bodyPr anchorCtr="0" anchor="t" bIns="0" lIns="0" spcFirstLastPara="1" rIns="0" wrap="square" tIns="0">
            <a:normAutofit/>
          </a:bodyPr>
          <a:lstStyle/>
          <a:p>
            <a:pPr indent="0" lvl="0" marL="414772" rtl="0" algn="l">
              <a:lnSpc>
                <a:spcPct val="90000"/>
              </a:lnSpc>
              <a:spcBef>
                <a:spcPts val="0"/>
              </a:spcBef>
              <a:spcAft>
                <a:spcPts val="0"/>
              </a:spcAft>
              <a:buClr>
                <a:schemeClr val="dk1"/>
              </a:buClr>
              <a:buSzPts val="2800"/>
              <a:buNone/>
            </a:pPr>
            <a:r>
              <a:t/>
            </a:r>
            <a:endParaRPr/>
          </a:p>
          <a:p>
            <a:pPr indent="0" lvl="0" marL="414772" rtl="0" algn="l">
              <a:lnSpc>
                <a:spcPct val="90000"/>
              </a:lnSpc>
              <a:spcBef>
                <a:spcPts val="0"/>
              </a:spcBef>
              <a:spcAft>
                <a:spcPts val="0"/>
              </a:spcAft>
              <a:buClr>
                <a:schemeClr val="dk1"/>
              </a:buClr>
              <a:buSzPts val="2800"/>
              <a:buNone/>
            </a:pPr>
            <a:r>
              <a:t/>
            </a:r>
            <a:endParaRPr/>
          </a:p>
        </p:txBody>
      </p:sp>
      <p:pic>
        <p:nvPicPr>
          <p:cNvPr id="687" name="Google Shape;687;p67"/>
          <p:cNvPicPr preferRelativeResize="0"/>
          <p:nvPr/>
        </p:nvPicPr>
        <p:blipFill rotWithShape="1">
          <a:blip r:embed="rId3">
            <a:alphaModFix/>
          </a:blip>
          <a:srcRect b="0" l="0" r="0" t="0"/>
          <a:stretch/>
        </p:blipFill>
        <p:spPr>
          <a:xfrm>
            <a:off x="1011575" y="1038542"/>
            <a:ext cx="6711808" cy="4780918"/>
          </a:xfrm>
          <a:prstGeom prst="rect">
            <a:avLst/>
          </a:prstGeom>
          <a:noFill/>
          <a:ln>
            <a:noFill/>
          </a:ln>
        </p:spPr>
      </p:pic>
      <p:sp>
        <p:nvSpPr>
          <p:cNvPr id="688" name="Google Shape;688;p67"/>
          <p:cNvSpPr/>
          <p:nvPr/>
        </p:nvSpPr>
        <p:spPr>
          <a:xfrm>
            <a:off x="7458395" y="5281267"/>
            <a:ext cx="4621500" cy="1119600"/>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How to compile and run?</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$gcc -fopenmp &lt;file_name.c&gt; -o &lt;file_name&gt;</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$./&lt;file_name&gt;</a:t>
            </a:r>
            <a:endParaRPr b="0" i="0" sz="1633" u="none" cap="none" strike="noStrike">
              <a:solidFill>
                <a:schemeClr val="dk1"/>
              </a:solidFill>
              <a:latin typeface="Calibri"/>
              <a:ea typeface="Calibri"/>
              <a:cs typeface="Calibri"/>
              <a:sym typeface="Calibri"/>
            </a:endParaRPr>
          </a:p>
        </p:txBody>
      </p:sp>
      <p:sp>
        <p:nvSpPr>
          <p:cNvPr id="689" name="Google Shape;689;p67"/>
          <p:cNvSpPr/>
          <p:nvPr/>
        </p:nvSpPr>
        <p:spPr>
          <a:xfrm>
            <a:off x="5368000" y="273350"/>
            <a:ext cx="6711900" cy="34920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 ./sections </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0.000000 + 22.350000 = 22.350000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1.500000 + 23.350000 = 24.850000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3.000000 + 24.350000 = 27.350000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4.500000 + 25.350000 = 29.850000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1 # Working thread : 0 | 6.000000 + 26.350000 = 32.349998</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1 | 0.000000 * 22.350000 = 0.000000</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1 | 1.500000 * 23.350000 = 35.025002</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1 | 3.000000 * 24.350000 = 73.050003</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1 | 4.500000 * 25.350000 = 114.075005</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section 2 # Working thread : 1 | 6.000000 * 26.350000 = 158.100006</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8"/>
          <p:cNvSpPr txBox="1"/>
          <p:nvPr>
            <p:ph type="title"/>
          </p:nvPr>
        </p:nvSpPr>
        <p:spPr>
          <a:xfrm>
            <a:off x="1980740" y="273355"/>
            <a:ext cx="8229954" cy="58622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540"/>
              <a:buFont typeface="Calibri"/>
              <a:buNone/>
            </a:pPr>
            <a:r>
              <a:rPr b="1" lang="en-GB" sz="2540"/>
              <a:t>SECTIONS - REDUCTION</a:t>
            </a:r>
            <a:endParaRPr b="1" sz="2540"/>
          </a:p>
        </p:txBody>
      </p:sp>
      <p:sp>
        <p:nvSpPr>
          <p:cNvPr id="695" name="Google Shape;695;p68"/>
          <p:cNvSpPr txBox="1"/>
          <p:nvPr>
            <p:ph idx="1" type="body"/>
          </p:nvPr>
        </p:nvSpPr>
        <p:spPr>
          <a:xfrm>
            <a:off x="1980740" y="950977"/>
            <a:ext cx="8229954" cy="5449895"/>
          </a:xfrm>
          <a:prstGeom prst="rect">
            <a:avLst/>
          </a:prstGeom>
          <a:noFill/>
          <a:ln>
            <a:noFill/>
          </a:ln>
        </p:spPr>
        <p:txBody>
          <a:bodyPr anchorCtr="0" anchor="t" bIns="0" lIns="0" spcFirstLastPara="1" rIns="0" wrap="square" tIns="0">
            <a:normAutofit/>
          </a:bodyPr>
          <a:lstStyle/>
          <a:p>
            <a:pPr indent="0" lvl="0" marL="414772" rtl="0" algn="l">
              <a:lnSpc>
                <a:spcPct val="90000"/>
              </a:lnSpc>
              <a:spcBef>
                <a:spcPts val="0"/>
              </a:spcBef>
              <a:spcAft>
                <a:spcPts val="0"/>
              </a:spcAft>
              <a:buClr>
                <a:schemeClr val="dk1"/>
              </a:buClr>
              <a:buSzPts val="2800"/>
              <a:buNone/>
            </a:pPr>
            <a:r>
              <a:t/>
            </a:r>
            <a:endParaRPr/>
          </a:p>
          <a:p>
            <a:pPr indent="0" lvl="0" marL="414772" rtl="0" algn="l">
              <a:lnSpc>
                <a:spcPct val="90000"/>
              </a:lnSpc>
              <a:spcBef>
                <a:spcPts val="0"/>
              </a:spcBef>
              <a:spcAft>
                <a:spcPts val="0"/>
              </a:spcAft>
              <a:buClr>
                <a:schemeClr val="dk1"/>
              </a:buClr>
              <a:buSzPts val="2800"/>
              <a:buNone/>
            </a:pPr>
            <a:r>
              <a:t/>
            </a:r>
            <a:endParaRPr/>
          </a:p>
        </p:txBody>
      </p:sp>
      <p:sp>
        <p:nvSpPr>
          <p:cNvPr id="696" name="Google Shape;696;p68"/>
          <p:cNvSpPr/>
          <p:nvPr/>
        </p:nvSpPr>
        <p:spPr>
          <a:xfrm>
            <a:off x="6889433" y="1860665"/>
            <a:ext cx="3452008" cy="1219525"/>
          </a:xfrm>
          <a:prstGeom prst="round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How to compile and run?</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$gcc -fopenmp &lt;file_name.c&gt; -o &lt;file_name&gt;</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$./&lt;file_name&gt;</a:t>
            </a:r>
            <a:endParaRPr b="0" i="0" sz="1633" u="none" cap="none" strike="noStrike">
              <a:solidFill>
                <a:schemeClr val="dk1"/>
              </a:solidFill>
              <a:latin typeface="Calibri"/>
              <a:ea typeface="Calibri"/>
              <a:cs typeface="Calibri"/>
              <a:sym typeface="Calibri"/>
            </a:endParaRPr>
          </a:p>
        </p:txBody>
      </p:sp>
      <p:sp>
        <p:nvSpPr>
          <p:cNvPr id="697" name="Google Shape;697;p68"/>
          <p:cNvSpPr/>
          <p:nvPr/>
        </p:nvSpPr>
        <p:spPr>
          <a:xfrm>
            <a:off x="7041341" y="3547875"/>
            <a:ext cx="3452008" cy="2359036"/>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82925" lIns="82925" spcFirstLastPara="1" rIns="82925" wrap="square" tIns="82925">
            <a:noAutofit/>
          </a:bodyPr>
          <a:lstStyle/>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 ./reduction </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Number of primes numbers: 25</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rPr b="0" i="0" lang="en-GB" sz="1633" u="none" cap="none" strike="noStrike">
                <a:solidFill>
                  <a:schemeClr val="dk1"/>
                </a:solidFill>
                <a:latin typeface="Calibri"/>
                <a:ea typeface="Calibri"/>
                <a:cs typeface="Calibri"/>
                <a:sym typeface="Calibri"/>
              </a:rPr>
              <a:t>Number of primes numbers: 25</a:t>
            </a:r>
            <a:endParaRPr b="0" i="0" sz="1633"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33"/>
              <a:buFont typeface="Arial"/>
              <a:buNone/>
            </a:pPr>
            <a:r>
              <a:t/>
            </a:r>
            <a:endParaRPr b="0" i="0" sz="1633" u="none" cap="none" strike="noStrike">
              <a:solidFill>
                <a:schemeClr val="dk1"/>
              </a:solidFill>
              <a:latin typeface="Calibri"/>
              <a:ea typeface="Calibri"/>
              <a:cs typeface="Calibri"/>
              <a:sym typeface="Calibri"/>
            </a:endParaRPr>
          </a:p>
        </p:txBody>
      </p:sp>
      <p:pic>
        <p:nvPicPr>
          <p:cNvPr id="698" name="Google Shape;698;p68"/>
          <p:cNvPicPr preferRelativeResize="0"/>
          <p:nvPr/>
        </p:nvPicPr>
        <p:blipFill rotWithShape="1">
          <a:blip r:embed="rId3">
            <a:alphaModFix/>
          </a:blip>
          <a:srcRect b="0" l="0" r="0" t="0"/>
          <a:stretch/>
        </p:blipFill>
        <p:spPr>
          <a:xfrm>
            <a:off x="1864870" y="950977"/>
            <a:ext cx="4833488" cy="544989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1c0bccc4fde_0_34"/>
          <p:cNvSpPr/>
          <p:nvPr/>
        </p:nvSpPr>
        <p:spPr>
          <a:xfrm>
            <a:off x="3485475" y="1290925"/>
            <a:ext cx="5373450" cy="3775925"/>
          </a:xfrm>
          <a:prstGeom prst="flowChartPredefined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GB" sz="4000" u="none" cap="none" strike="noStrike">
                <a:solidFill>
                  <a:srgbClr val="000000"/>
                </a:solidFill>
                <a:latin typeface="Arial"/>
                <a:ea typeface="Arial"/>
                <a:cs typeface="Arial"/>
                <a:sym typeface="Arial"/>
              </a:rPr>
              <a:t>Thank You</a:t>
            </a:r>
            <a:endParaRPr b="0" i="0" sz="4000" u="none" cap="none" strike="noStrike">
              <a:solidFill>
                <a:srgbClr val="000000"/>
              </a:solidFill>
              <a:latin typeface="Arial"/>
              <a:ea typeface="Arial"/>
              <a:cs typeface="Arial"/>
              <a:sym typeface="Arial"/>
            </a:endParaRPr>
          </a:p>
        </p:txBody>
      </p:sp>
      <p:sp>
        <p:nvSpPr>
          <p:cNvPr id="705" name="Google Shape;705;g1c0bccc4fde_0_34"/>
          <p:cNvSpPr txBox="1"/>
          <p:nvPr/>
        </p:nvSpPr>
        <p:spPr>
          <a:xfrm>
            <a:off x="516350" y="5228200"/>
            <a:ext cx="3646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txBox="1"/>
          <p:nvPr>
            <p:ph type="title"/>
          </p:nvPr>
        </p:nvSpPr>
        <p:spPr>
          <a:xfrm>
            <a:off x="838200" y="365126"/>
            <a:ext cx="10515600" cy="8778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GB">
                <a:latin typeface="Times New Roman"/>
                <a:ea typeface="Times New Roman"/>
                <a:cs typeface="Times New Roman"/>
                <a:sym typeface="Times New Roman"/>
              </a:rPr>
              <a:t>General Parallel Computing Terminology</a:t>
            </a:r>
            <a:endParaRPr/>
          </a:p>
        </p:txBody>
      </p:sp>
      <p:pic>
        <p:nvPicPr>
          <p:cNvPr id="184" name="Google Shape;184;p9"/>
          <p:cNvPicPr preferRelativeResize="0"/>
          <p:nvPr>
            <p:ph idx="1" type="body"/>
          </p:nvPr>
        </p:nvPicPr>
        <p:blipFill rotWithShape="1">
          <a:blip r:embed="rId3">
            <a:alphaModFix/>
          </a:blip>
          <a:srcRect b="0" l="0" r="0" t="0"/>
          <a:stretch/>
        </p:blipFill>
        <p:spPr>
          <a:xfrm>
            <a:off x="1004325" y="1357850"/>
            <a:ext cx="9870300" cy="484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2022-11-26T10:28:25Z</dcterms:created>
  <dc:creator>Parikshit Ardhapurkar</dc:creator>
</cp:coreProperties>
</file>